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8907" r:id="rId1"/>
  </p:sldMasterIdLst>
  <p:notesMasterIdLst>
    <p:notesMasterId r:id="rId37"/>
  </p:notesMasterIdLst>
  <p:handoutMasterIdLst>
    <p:handoutMasterId r:id="rId38"/>
  </p:handoutMasterIdLst>
  <p:sldIdLst>
    <p:sldId id="256" r:id="rId2"/>
    <p:sldId id="280" r:id="rId3"/>
    <p:sldId id="288" r:id="rId4"/>
    <p:sldId id="289" r:id="rId5"/>
    <p:sldId id="290" r:id="rId6"/>
    <p:sldId id="291" r:id="rId7"/>
    <p:sldId id="294" r:id="rId8"/>
    <p:sldId id="295" r:id="rId9"/>
    <p:sldId id="323" r:id="rId10"/>
    <p:sldId id="320" r:id="rId11"/>
    <p:sldId id="334" r:id="rId12"/>
    <p:sldId id="333" r:id="rId13"/>
    <p:sldId id="271" r:id="rId14"/>
    <p:sldId id="329" r:id="rId15"/>
    <p:sldId id="299" r:id="rId16"/>
    <p:sldId id="300" r:id="rId17"/>
    <p:sldId id="301" r:id="rId18"/>
    <p:sldId id="330" r:id="rId19"/>
    <p:sldId id="303" r:id="rId20"/>
    <p:sldId id="319" r:id="rId21"/>
    <p:sldId id="305" r:id="rId22"/>
    <p:sldId id="306" r:id="rId23"/>
    <p:sldId id="332" r:id="rId24"/>
    <p:sldId id="317" r:id="rId25"/>
    <p:sldId id="307" r:id="rId26"/>
    <p:sldId id="308" r:id="rId27"/>
    <p:sldId id="325" r:id="rId28"/>
    <p:sldId id="309" r:id="rId29"/>
    <p:sldId id="311" r:id="rId30"/>
    <p:sldId id="312" r:id="rId31"/>
    <p:sldId id="326" r:id="rId32"/>
    <p:sldId id="314" r:id="rId33"/>
    <p:sldId id="315" r:id="rId34"/>
    <p:sldId id="324" r:id="rId35"/>
    <p:sldId id="316" r:id="rId36"/>
  </p:sldIdLst>
  <p:sldSz cx="9144000" cy="6858000" type="screen4x3"/>
  <p:notesSz cx="6800850" cy="993298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DAFC"/>
    <a:srgbClr val="FF7C80"/>
    <a:srgbClr val="FEE6FD"/>
    <a:srgbClr val="FF9900"/>
    <a:srgbClr val="A6A6A6"/>
    <a:srgbClr val="FF99FF"/>
    <a:srgbClr val="FF9933"/>
    <a:srgbClr val="B3EA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55" autoAdjust="0"/>
    <p:restoredTop sz="94660"/>
  </p:normalViewPr>
  <p:slideViewPr>
    <p:cSldViewPr>
      <p:cViewPr varScale="1">
        <p:scale>
          <a:sx n="107" d="100"/>
          <a:sy n="107" d="100"/>
        </p:scale>
        <p:origin x="1626" y="11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313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72FF90-F713-4518-985D-2853642AB2FD}" type="doc">
      <dgm:prSet loTypeId="urn:microsoft.com/office/officeart/2005/8/layout/radial4" loCatId="relationship" qsTypeId="urn:microsoft.com/office/officeart/2005/8/quickstyle/simple1#1" qsCatId="simple" csTypeId="urn:microsoft.com/office/officeart/2005/8/colors/colorful1#1" csCatId="colorful" phldr="1"/>
      <dgm:spPr/>
      <dgm:t>
        <a:bodyPr/>
        <a:lstStyle/>
        <a:p>
          <a:endParaRPr lang="de-DE"/>
        </a:p>
      </dgm:t>
    </dgm:pt>
    <dgm:pt modelId="{4F69795A-BD2E-4460-A3DF-DD3DBF4C8FBD}">
      <dgm:prSet phldrT="[Text]"/>
      <dgm:spPr>
        <a:solidFill>
          <a:schemeClr val="accent3">
            <a:lumMod val="60000"/>
            <a:lumOff val="40000"/>
          </a:schemeClr>
        </a:solidFill>
        <a:ln w="12700"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de-DE" b="1" dirty="0">
              <a:latin typeface="Arial Narrow" panose="020B0606020202030204" pitchFamily="34" charset="0"/>
            </a:rPr>
            <a:t>Abitur</a:t>
          </a:r>
        </a:p>
      </dgm:t>
    </dgm:pt>
    <dgm:pt modelId="{8C16A02E-3108-41C8-8967-6295B133ED10}" type="parTrans" cxnId="{E96BF402-F09D-4593-88F9-B0DB538FA226}">
      <dgm:prSet/>
      <dgm:spPr/>
      <dgm:t>
        <a:bodyPr/>
        <a:lstStyle/>
        <a:p>
          <a:endParaRPr lang="de-DE"/>
        </a:p>
      </dgm:t>
    </dgm:pt>
    <dgm:pt modelId="{85676D18-D990-4F0F-BF84-D64ECD6F813B}" type="sibTrans" cxnId="{E96BF402-F09D-4593-88F9-B0DB538FA226}">
      <dgm:prSet/>
      <dgm:spPr/>
      <dgm:t>
        <a:bodyPr/>
        <a:lstStyle/>
        <a:p>
          <a:endParaRPr lang="de-DE"/>
        </a:p>
      </dgm:t>
    </dgm:pt>
    <dgm:pt modelId="{AB7E2E8E-3A07-47C3-9A0A-CDC2568EB579}">
      <dgm:prSet phldrT="[Text]" custT="1"/>
      <dgm:spPr>
        <a:ln>
          <a:noFill/>
        </a:ln>
      </dgm:spPr>
      <dgm:t>
        <a:bodyPr/>
        <a:lstStyle/>
        <a:p>
          <a:r>
            <a:rPr lang="de-DE" sz="2400" b="1" dirty="0">
              <a:latin typeface="Arial Narrow" panose="020B0606020202030204" pitchFamily="34" charset="0"/>
            </a:rPr>
            <a:t>Teilqualifikation Q</a:t>
          </a:r>
        </a:p>
        <a:p>
          <a:r>
            <a:rPr lang="de-DE" sz="1800" dirty="0">
              <a:latin typeface="Arial Narrow" panose="020B0606020202030204" pitchFamily="34" charset="0"/>
            </a:rPr>
            <a:t>Halbjahresergebnisse</a:t>
          </a:r>
          <a:br>
            <a:rPr lang="de-DE" sz="1800" dirty="0">
              <a:latin typeface="Arial Narrow" panose="020B0606020202030204" pitchFamily="34" charset="0"/>
            </a:rPr>
          </a:br>
          <a:r>
            <a:rPr lang="de-DE" sz="2400" dirty="0">
              <a:latin typeface="Arial Narrow" panose="020B0606020202030204" pitchFamily="34" charset="0"/>
            </a:rPr>
            <a:t>11/I - 12/II</a:t>
          </a:r>
        </a:p>
      </dgm:t>
    </dgm:pt>
    <dgm:pt modelId="{3DF97708-4D2C-4CE1-A53F-083396166D36}" type="parTrans" cxnId="{20B0089F-40E9-4AF3-A991-5F88EC382AAC}">
      <dgm:prSet/>
      <dgm:spPr/>
      <dgm:t>
        <a:bodyPr/>
        <a:lstStyle/>
        <a:p>
          <a:endParaRPr lang="de-DE"/>
        </a:p>
      </dgm:t>
    </dgm:pt>
    <dgm:pt modelId="{BD15E4A4-B372-4048-8492-BA7795CDA7B2}" type="sibTrans" cxnId="{20B0089F-40E9-4AF3-A991-5F88EC382AAC}">
      <dgm:prSet/>
      <dgm:spPr/>
      <dgm:t>
        <a:bodyPr/>
        <a:lstStyle/>
        <a:p>
          <a:endParaRPr lang="de-DE"/>
        </a:p>
      </dgm:t>
    </dgm:pt>
    <dgm:pt modelId="{A9BA2ACD-8981-447F-8B98-E0097742C019}">
      <dgm:prSet phldrT="[Text]" custT="1"/>
      <dgm:spPr>
        <a:solidFill>
          <a:schemeClr val="accent3">
            <a:lumMod val="60000"/>
            <a:lumOff val="40000"/>
          </a:schemeClr>
        </a:solidFill>
        <a:ln>
          <a:noFill/>
        </a:ln>
      </dgm:spPr>
      <dgm:t>
        <a:bodyPr/>
        <a:lstStyle/>
        <a:p>
          <a:pPr algn="ctr"/>
          <a:r>
            <a:rPr lang="de-DE" sz="2400" b="1" dirty="0">
              <a:latin typeface="Arial Narrow" panose="020B0606020202030204" pitchFamily="34" charset="0"/>
            </a:rPr>
            <a:t>Traumnote</a:t>
          </a:r>
        </a:p>
        <a:p>
          <a:pPr algn="ctr"/>
          <a:r>
            <a:rPr lang="de-DE" sz="2000" dirty="0">
              <a:latin typeface="Arial Narrow" panose="020B0606020202030204" pitchFamily="34" charset="0"/>
            </a:rPr>
            <a:t>1,0 ?</a:t>
          </a:r>
        </a:p>
        <a:p>
          <a:pPr algn="ctr"/>
          <a:endParaRPr lang="de-DE" sz="2100" dirty="0">
            <a:latin typeface="+mj-lt"/>
          </a:endParaRPr>
        </a:p>
      </dgm:t>
    </dgm:pt>
    <dgm:pt modelId="{99ABFB4F-1A7A-4982-85DB-02E4E6E8A07D}" type="parTrans" cxnId="{4C59711B-2C65-42AA-B623-D619FF1EF395}">
      <dgm:prSet/>
      <dgm:spPr>
        <a:solidFill>
          <a:schemeClr val="accent1"/>
        </a:solidFill>
      </dgm:spPr>
      <dgm:t>
        <a:bodyPr/>
        <a:lstStyle/>
        <a:p>
          <a:endParaRPr lang="de-DE"/>
        </a:p>
      </dgm:t>
    </dgm:pt>
    <dgm:pt modelId="{E8C4F182-2DD5-45F5-928D-576B51C5EC98}" type="sibTrans" cxnId="{4C59711B-2C65-42AA-B623-D619FF1EF395}">
      <dgm:prSet/>
      <dgm:spPr/>
      <dgm:t>
        <a:bodyPr/>
        <a:lstStyle/>
        <a:p>
          <a:endParaRPr lang="de-DE"/>
        </a:p>
      </dgm:t>
    </dgm:pt>
    <dgm:pt modelId="{08EA7DF2-E728-49EC-BE88-94210D34D980}">
      <dgm:prSet phldrT="[Text]" custT="1"/>
      <dgm:spPr>
        <a:solidFill>
          <a:schemeClr val="accent4"/>
        </a:solidFill>
        <a:ln>
          <a:noFill/>
        </a:ln>
      </dgm:spPr>
      <dgm:t>
        <a:bodyPr/>
        <a:lstStyle/>
        <a:p>
          <a:pPr algn="ctr"/>
          <a:r>
            <a:rPr lang="de-DE" sz="2400" b="1" dirty="0">
              <a:latin typeface="Arial Narrow" panose="020B0606020202030204" pitchFamily="34" charset="0"/>
            </a:rPr>
            <a:t>Teilqualifikation A</a:t>
          </a:r>
        </a:p>
        <a:p>
          <a:pPr algn="ctr"/>
          <a:r>
            <a:rPr lang="de-DE" sz="1800" dirty="0">
              <a:latin typeface="Arial Narrow" panose="020B0606020202030204" pitchFamily="34" charset="0"/>
            </a:rPr>
            <a:t>Ergebnisse der </a:t>
          </a:r>
          <a:br>
            <a:rPr lang="de-DE" sz="1800" dirty="0">
              <a:latin typeface="Arial Narrow" panose="020B0606020202030204" pitchFamily="34" charset="0"/>
            </a:rPr>
          </a:br>
          <a:r>
            <a:rPr lang="de-DE" sz="2400" dirty="0">
              <a:latin typeface="Arial Narrow" panose="020B0606020202030204" pitchFamily="34" charset="0"/>
            </a:rPr>
            <a:t>5 Abiturprüfungen</a:t>
          </a:r>
        </a:p>
      </dgm:t>
    </dgm:pt>
    <dgm:pt modelId="{E0A8E04B-81EC-4500-BB2C-3909979B6C3C}" type="parTrans" cxnId="{A5291713-1654-4AEB-81EB-D1D892178EF3}">
      <dgm:prSet/>
      <dgm:spPr/>
      <dgm:t>
        <a:bodyPr/>
        <a:lstStyle/>
        <a:p>
          <a:endParaRPr lang="de-DE"/>
        </a:p>
      </dgm:t>
    </dgm:pt>
    <dgm:pt modelId="{5F467A92-8B1F-4434-8947-607F328FF2C7}" type="sibTrans" cxnId="{A5291713-1654-4AEB-81EB-D1D892178EF3}">
      <dgm:prSet/>
      <dgm:spPr/>
      <dgm:t>
        <a:bodyPr/>
        <a:lstStyle/>
        <a:p>
          <a:endParaRPr lang="de-DE"/>
        </a:p>
      </dgm:t>
    </dgm:pt>
    <dgm:pt modelId="{F579EBCD-3878-4E9D-B667-347DB22B0711}" type="pres">
      <dgm:prSet presAssocID="{2F72FF90-F713-4518-985D-2853642AB2FD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3A31DCC-84B3-4C64-A38F-9AD31AC5F6C3}" type="pres">
      <dgm:prSet presAssocID="{4F69795A-BD2E-4460-A3DF-DD3DBF4C8FBD}" presName="centerShape" presStyleLbl="node0" presStyleIdx="0" presStyleCnt="1" custScaleX="105742" custScaleY="86518" custLinFactNeighborX="591" custLinFactNeighborY="-1276"/>
      <dgm:spPr/>
    </dgm:pt>
    <dgm:pt modelId="{933FEA04-3FE1-46ED-8C01-E131CD8B5AD2}" type="pres">
      <dgm:prSet presAssocID="{3DF97708-4D2C-4CE1-A53F-083396166D36}" presName="parTrans" presStyleLbl="bgSibTrans2D1" presStyleIdx="0" presStyleCnt="3" custLinFactNeighborX="2441" custLinFactNeighborY="-6564"/>
      <dgm:spPr/>
    </dgm:pt>
    <dgm:pt modelId="{276AB234-DF39-45F1-B1F2-ED3AEB5BC574}" type="pres">
      <dgm:prSet presAssocID="{AB7E2E8E-3A07-47C3-9A0A-CDC2568EB579}" presName="node" presStyleLbl="node1" presStyleIdx="0" presStyleCnt="3" custScaleX="120569" custScaleY="124465" custRadScaleRad="147755" custRadScaleInc="12915">
        <dgm:presLayoutVars>
          <dgm:bulletEnabled val="1"/>
        </dgm:presLayoutVars>
      </dgm:prSet>
      <dgm:spPr/>
    </dgm:pt>
    <dgm:pt modelId="{BCD35500-9EA9-468A-8D8B-1C70B2ECF324}" type="pres">
      <dgm:prSet presAssocID="{99ABFB4F-1A7A-4982-85DB-02E4E6E8A07D}" presName="parTrans" presStyleLbl="bgSibTrans2D1" presStyleIdx="1" presStyleCnt="3" custScaleX="69345" custLinFactNeighborX="528" custLinFactNeighborY="43473"/>
      <dgm:spPr/>
    </dgm:pt>
    <dgm:pt modelId="{92AA2BB3-2894-43CA-A176-3318CAC2F7B3}" type="pres">
      <dgm:prSet presAssocID="{A9BA2ACD-8981-447F-8B98-E0097742C019}" presName="node" presStyleLbl="node1" presStyleIdx="1" presStyleCnt="3" custScaleX="102131" custScaleY="133099" custRadScaleRad="97793" custRadScaleInc="229">
        <dgm:presLayoutVars>
          <dgm:bulletEnabled val="1"/>
        </dgm:presLayoutVars>
      </dgm:prSet>
      <dgm:spPr/>
    </dgm:pt>
    <dgm:pt modelId="{E8C7A2E3-80FF-4CDC-A9CB-A0EF7138C61E}" type="pres">
      <dgm:prSet presAssocID="{E0A8E04B-81EC-4500-BB2C-3909979B6C3C}" presName="parTrans" presStyleLbl="bgSibTrans2D1" presStyleIdx="2" presStyleCnt="3" custLinFactNeighborX="-3969" custLinFactNeighborY="-4069"/>
      <dgm:spPr/>
    </dgm:pt>
    <dgm:pt modelId="{2CBEE5D9-3FC0-4D96-A1A6-C858456C70D5}" type="pres">
      <dgm:prSet presAssocID="{08EA7DF2-E728-49EC-BE88-94210D34D980}" presName="node" presStyleLbl="node1" presStyleIdx="2" presStyleCnt="3" custScaleX="122666" custScaleY="131751" custRadScaleRad="146728" custRadScaleInc="-11670">
        <dgm:presLayoutVars>
          <dgm:bulletEnabled val="1"/>
        </dgm:presLayoutVars>
      </dgm:prSet>
      <dgm:spPr/>
    </dgm:pt>
  </dgm:ptLst>
  <dgm:cxnLst>
    <dgm:cxn modelId="{E96BF402-F09D-4593-88F9-B0DB538FA226}" srcId="{2F72FF90-F713-4518-985D-2853642AB2FD}" destId="{4F69795A-BD2E-4460-A3DF-DD3DBF4C8FBD}" srcOrd="0" destOrd="0" parTransId="{8C16A02E-3108-41C8-8967-6295B133ED10}" sibTransId="{85676D18-D990-4F0F-BF84-D64ECD6F813B}"/>
    <dgm:cxn modelId="{A5291713-1654-4AEB-81EB-D1D892178EF3}" srcId="{4F69795A-BD2E-4460-A3DF-DD3DBF4C8FBD}" destId="{08EA7DF2-E728-49EC-BE88-94210D34D980}" srcOrd="2" destOrd="0" parTransId="{E0A8E04B-81EC-4500-BB2C-3909979B6C3C}" sibTransId="{5F467A92-8B1F-4434-8947-607F328FF2C7}"/>
    <dgm:cxn modelId="{4C59711B-2C65-42AA-B623-D619FF1EF395}" srcId="{4F69795A-BD2E-4460-A3DF-DD3DBF4C8FBD}" destId="{A9BA2ACD-8981-447F-8B98-E0097742C019}" srcOrd="1" destOrd="0" parTransId="{99ABFB4F-1A7A-4982-85DB-02E4E6E8A07D}" sibTransId="{E8C4F182-2DD5-45F5-928D-576B51C5EC98}"/>
    <dgm:cxn modelId="{5A328C37-D634-4F6F-9B2B-2D03A4B5B72E}" type="presOf" srcId="{2F72FF90-F713-4518-985D-2853642AB2FD}" destId="{F579EBCD-3878-4E9D-B667-347DB22B0711}" srcOrd="0" destOrd="0" presId="urn:microsoft.com/office/officeart/2005/8/layout/radial4"/>
    <dgm:cxn modelId="{330F623E-B7DC-44BD-9275-EB808FBEB0E3}" type="presOf" srcId="{E0A8E04B-81EC-4500-BB2C-3909979B6C3C}" destId="{E8C7A2E3-80FF-4CDC-A9CB-A0EF7138C61E}" srcOrd="0" destOrd="0" presId="urn:microsoft.com/office/officeart/2005/8/layout/radial4"/>
    <dgm:cxn modelId="{D9491948-E7DB-4B1D-A983-8CA3E92E1A81}" type="presOf" srcId="{3DF97708-4D2C-4CE1-A53F-083396166D36}" destId="{933FEA04-3FE1-46ED-8C01-E131CD8B5AD2}" srcOrd="0" destOrd="0" presId="urn:microsoft.com/office/officeart/2005/8/layout/radial4"/>
    <dgm:cxn modelId="{FFCAB86F-5740-47BA-B091-60F58C9255B8}" type="presOf" srcId="{A9BA2ACD-8981-447F-8B98-E0097742C019}" destId="{92AA2BB3-2894-43CA-A176-3318CAC2F7B3}" srcOrd="0" destOrd="0" presId="urn:microsoft.com/office/officeart/2005/8/layout/radial4"/>
    <dgm:cxn modelId="{E12EFA53-A432-41A1-9890-82806D0EB69C}" type="presOf" srcId="{4F69795A-BD2E-4460-A3DF-DD3DBF4C8FBD}" destId="{23A31DCC-84B3-4C64-A38F-9AD31AC5F6C3}" srcOrd="0" destOrd="0" presId="urn:microsoft.com/office/officeart/2005/8/layout/radial4"/>
    <dgm:cxn modelId="{D65AD256-2CE6-4699-9323-CC4F0620BE3F}" type="presOf" srcId="{AB7E2E8E-3A07-47C3-9A0A-CDC2568EB579}" destId="{276AB234-DF39-45F1-B1F2-ED3AEB5BC574}" srcOrd="0" destOrd="0" presId="urn:microsoft.com/office/officeart/2005/8/layout/radial4"/>
    <dgm:cxn modelId="{20B0089F-40E9-4AF3-A991-5F88EC382AAC}" srcId="{4F69795A-BD2E-4460-A3DF-DD3DBF4C8FBD}" destId="{AB7E2E8E-3A07-47C3-9A0A-CDC2568EB579}" srcOrd="0" destOrd="0" parTransId="{3DF97708-4D2C-4CE1-A53F-083396166D36}" sibTransId="{BD15E4A4-B372-4048-8492-BA7795CDA7B2}"/>
    <dgm:cxn modelId="{C89FC3DA-74D3-405E-9C4F-E208F904B835}" type="presOf" srcId="{08EA7DF2-E728-49EC-BE88-94210D34D980}" destId="{2CBEE5D9-3FC0-4D96-A1A6-C858456C70D5}" srcOrd="0" destOrd="0" presId="urn:microsoft.com/office/officeart/2005/8/layout/radial4"/>
    <dgm:cxn modelId="{101BD2FC-01DC-4A92-9531-D229FBFE8193}" type="presOf" srcId="{99ABFB4F-1A7A-4982-85DB-02E4E6E8A07D}" destId="{BCD35500-9EA9-468A-8D8B-1C70B2ECF324}" srcOrd="0" destOrd="0" presId="urn:microsoft.com/office/officeart/2005/8/layout/radial4"/>
    <dgm:cxn modelId="{622C7C41-602F-4EB1-976B-0F7C9A2B2C2E}" type="presParOf" srcId="{F579EBCD-3878-4E9D-B667-347DB22B0711}" destId="{23A31DCC-84B3-4C64-A38F-9AD31AC5F6C3}" srcOrd="0" destOrd="0" presId="urn:microsoft.com/office/officeart/2005/8/layout/radial4"/>
    <dgm:cxn modelId="{82EF8A5F-0CC3-4E52-BAF0-21F3C3A1887A}" type="presParOf" srcId="{F579EBCD-3878-4E9D-B667-347DB22B0711}" destId="{933FEA04-3FE1-46ED-8C01-E131CD8B5AD2}" srcOrd="1" destOrd="0" presId="urn:microsoft.com/office/officeart/2005/8/layout/radial4"/>
    <dgm:cxn modelId="{3981F5FB-6E9F-4D29-8717-3A04AD0979C6}" type="presParOf" srcId="{F579EBCD-3878-4E9D-B667-347DB22B0711}" destId="{276AB234-DF39-45F1-B1F2-ED3AEB5BC574}" srcOrd="2" destOrd="0" presId="urn:microsoft.com/office/officeart/2005/8/layout/radial4"/>
    <dgm:cxn modelId="{28B72B6D-DC69-472F-B7CD-F530DE87BC70}" type="presParOf" srcId="{F579EBCD-3878-4E9D-B667-347DB22B0711}" destId="{BCD35500-9EA9-468A-8D8B-1C70B2ECF324}" srcOrd="3" destOrd="0" presId="urn:microsoft.com/office/officeart/2005/8/layout/radial4"/>
    <dgm:cxn modelId="{6D005B28-9952-4AD8-B4D5-7293E70F6796}" type="presParOf" srcId="{F579EBCD-3878-4E9D-B667-347DB22B0711}" destId="{92AA2BB3-2894-43CA-A176-3318CAC2F7B3}" srcOrd="4" destOrd="0" presId="urn:microsoft.com/office/officeart/2005/8/layout/radial4"/>
    <dgm:cxn modelId="{2D04027A-5AA3-4566-948D-7CF4465DA839}" type="presParOf" srcId="{F579EBCD-3878-4E9D-B667-347DB22B0711}" destId="{E8C7A2E3-80FF-4CDC-A9CB-A0EF7138C61E}" srcOrd="5" destOrd="0" presId="urn:microsoft.com/office/officeart/2005/8/layout/radial4"/>
    <dgm:cxn modelId="{FF3D207C-FA8D-4FE3-AF49-820E7773768B}" type="presParOf" srcId="{F579EBCD-3878-4E9D-B667-347DB22B0711}" destId="{2CBEE5D9-3FC0-4D96-A1A6-C858456C70D5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A31DCC-84B3-4C64-A38F-9AD31AC5F6C3}">
      <dsp:nvSpPr>
        <dsp:cNvPr id="0" name=""/>
        <dsp:cNvSpPr/>
      </dsp:nvSpPr>
      <dsp:spPr>
        <a:xfrm>
          <a:off x="3067850" y="2736306"/>
          <a:ext cx="2188760" cy="1790841"/>
        </a:xfrm>
        <a:prstGeom prst="ellipse">
          <a:avLst/>
        </a:prstGeom>
        <a:solidFill>
          <a:schemeClr val="accent3">
            <a:lumMod val="60000"/>
            <a:lumOff val="40000"/>
          </a:schemeClr>
        </a:solidFill>
        <a:ln w="1270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4800" b="1" kern="1200" dirty="0">
              <a:latin typeface="Arial Narrow" panose="020B0606020202030204" pitchFamily="34" charset="0"/>
            </a:rPr>
            <a:t>Abitur</a:t>
          </a:r>
        </a:p>
      </dsp:txBody>
      <dsp:txXfrm>
        <a:off x="3388386" y="2998569"/>
        <a:ext cx="1547688" cy="1266315"/>
      </dsp:txXfrm>
    </dsp:sp>
    <dsp:sp modelId="{933FEA04-3FE1-46ED-8C01-E131CD8B5AD2}">
      <dsp:nvSpPr>
        <dsp:cNvPr id="0" name=""/>
        <dsp:cNvSpPr/>
      </dsp:nvSpPr>
      <dsp:spPr>
        <a:xfrm rot="13302314">
          <a:off x="895817" y="1587089"/>
          <a:ext cx="2831082" cy="589923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6AB234-DF39-45F1-B1F2-ED3AEB5BC574}">
      <dsp:nvSpPr>
        <dsp:cNvPr id="0" name=""/>
        <dsp:cNvSpPr/>
      </dsp:nvSpPr>
      <dsp:spPr>
        <a:xfrm>
          <a:off x="0" y="19"/>
          <a:ext cx="2370882" cy="195799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b="1" kern="1200" dirty="0">
              <a:latin typeface="Arial Narrow" panose="020B0606020202030204" pitchFamily="34" charset="0"/>
            </a:rPr>
            <a:t>Teilqualifikation Q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>
              <a:latin typeface="Arial Narrow" panose="020B0606020202030204" pitchFamily="34" charset="0"/>
            </a:rPr>
            <a:t>Halbjahresergebnisse</a:t>
          </a:r>
          <a:br>
            <a:rPr lang="de-DE" sz="1800" kern="1200" dirty="0">
              <a:latin typeface="Arial Narrow" panose="020B0606020202030204" pitchFamily="34" charset="0"/>
            </a:rPr>
          </a:br>
          <a:r>
            <a:rPr lang="de-DE" sz="2400" kern="1200" dirty="0">
              <a:latin typeface="Arial Narrow" panose="020B0606020202030204" pitchFamily="34" charset="0"/>
            </a:rPr>
            <a:t>11/I - 12/II</a:t>
          </a:r>
        </a:p>
      </dsp:txBody>
      <dsp:txXfrm>
        <a:off x="57348" y="57367"/>
        <a:ext cx="2256186" cy="1843298"/>
      </dsp:txXfrm>
    </dsp:sp>
    <dsp:sp modelId="{BCD35500-9EA9-468A-8D8B-1C70B2ECF324}">
      <dsp:nvSpPr>
        <dsp:cNvPr id="0" name=""/>
        <dsp:cNvSpPr/>
      </dsp:nvSpPr>
      <dsp:spPr>
        <a:xfrm rot="16165801">
          <a:off x="3599310" y="1806659"/>
          <a:ext cx="1107153" cy="58992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AA2BB3-2894-43CA-A176-3318CAC2F7B3}">
      <dsp:nvSpPr>
        <dsp:cNvPr id="0" name=""/>
        <dsp:cNvSpPr/>
      </dsp:nvSpPr>
      <dsp:spPr>
        <a:xfrm>
          <a:off x="3132358" y="0"/>
          <a:ext cx="2008315" cy="2093818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b="1" kern="1200" dirty="0">
              <a:latin typeface="Arial Narrow" panose="020B0606020202030204" pitchFamily="34" charset="0"/>
            </a:rPr>
            <a:t>Traumnote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>
              <a:latin typeface="Arial Narrow" panose="020B0606020202030204" pitchFamily="34" charset="0"/>
            </a:rPr>
            <a:t>1,0 ?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100" kern="1200" dirty="0">
            <a:latin typeface="+mj-lt"/>
          </a:endParaRPr>
        </a:p>
      </dsp:txBody>
      <dsp:txXfrm>
        <a:off x="3191180" y="58822"/>
        <a:ext cx="1890671" cy="1976174"/>
      </dsp:txXfrm>
    </dsp:sp>
    <dsp:sp modelId="{E8C7A2E3-80FF-4CDC-A9CB-A0EF7138C61E}">
      <dsp:nvSpPr>
        <dsp:cNvPr id="0" name=""/>
        <dsp:cNvSpPr/>
      </dsp:nvSpPr>
      <dsp:spPr>
        <a:xfrm rot="19097762">
          <a:off x="4564337" y="1632035"/>
          <a:ext cx="2749794" cy="589923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BEE5D9-3FC0-4D96-A1A6-C858456C70D5}">
      <dsp:nvSpPr>
        <dsp:cNvPr id="0" name=""/>
        <dsp:cNvSpPr/>
      </dsp:nvSpPr>
      <dsp:spPr>
        <a:xfrm>
          <a:off x="5868802" y="0"/>
          <a:ext cx="2412117" cy="2072613"/>
        </a:xfrm>
        <a:prstGeom prst="roundRect">
          <a:avLst>
            <a:gd name="adj" fmla="val 10000"/>
          </a:avLst>
        </a:prstGeom>
        <a:solidFill>
          <a:schemeClr val="accent4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b="1" kern="1200" dirty="0">
              <a:latin typeface="Arial Narrow" panose="020B0606020202030204" pitchFamily="34" charset="0"/>
            </a:rPr>
            <a:t>Teilqualifikation A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>
              <a:latin typeface="Arial Narrow" panose="020B0606020202030204" pitchFamily="34" charset="0"/>
            </a:rPr>
            <a:t>Ergebnisse der </a:t>
          </a:r>
          <a:br>
            <a:rPr lang="de-DE" sz="1800" kern="1200" dirty="0">
              <a:latin typeface="Arial Narrow" panose="020B0606020202030204" pitchFamily="34" charset="0"/>
            </a:rPr>
          </a:br>
          <a:r>
            <a:rPr lang="de-DE" sz="2400" kern="1200" dirty="0">
              <a:latin typeface="Arial Narrow" panose="020B0606020202030204" pitchFamily="34" charset="0"/>
            </a:rPr>
            <a:t>5 Abiturprüfungen</a:t>
          </a:r>
        </a:p>
      </dsp:txBody>
      <dsp:txXfrm>
        <a:off x="5929507" y="60705"/>
        <a:ext cx="2290707" cy="19512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C84144A5-6F5A-47B4-AAAF-F723B09BEE5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7988" cy="496888"/>
          </a:xfrm>
          <a:prstGeom prst="rect">
            <a:avLst/>
          </a:prstGeom>
        </p:spPr>
        <p:txBody>
          <a:bodyPr vert="horz" lIns="91486" tIns="45743" rIns="91486" bIns="45743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77228FC-E1E8-4A98-A2DE-4077B258767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7988" cy="496888"/>
          </a:xfrm>
          <a:prstGeom prst="rect">
            <a:avLst/>
          </a:prstGeom>
        </p:spPr>
        <p:txBody>
          <a:bodyPr vert="horz" lIns="91486" tIns="45743" rIns="91486" bIns="45743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29FDDFE-B1BD-4D37-85A4-2CBC2AD9C821}" type="datetimeFigureOut">
              <a:rPr lang="de-DE"/>
              <a:pPr>
                <a:defRPr/>
              </a:pPr>
              <a:t>09.09.2026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9C9C288-7434-4E01-AE6F-57C0876296A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4513"/>
            <a:ext cx="2947988" cy="496887"/>
          </a:xfrm>
          <a:prstGeom prst="rect">
            <a:avLst/>
          </a:prstGeom>
        </p:spPr>
        <p:txBody>
          <a:bodyPr vert="horz" lIns="91486" tIns="45743" rIns="91486" bIns="45743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2B848F8-E91A-4F8C-9694-FD086DA9624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275" y="9434513"/>
            <a:ext cx="2947988" cy="496887"/>
          </a:xfrm>
          <a:prstGeom prst="rect">
            <a:avLst/>
          </a:prstGeom>
        </p:spPr>
        <p:txBody>
          <a:bodyPr vert="horz" wrap="square" lIns="91486" tIns="45743" rIns="91486" bIns="4574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6FC30ACA-CD0F-4235-9BB7-FC0F7124FEC1}" type="slidenum">
              <a:rPr lang="de-DE" altLang="de-DE"/>
              <a:pPr/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2174E52E-A6D7-4268-BF4C-048F44E58B9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7988" cy="496888"/>
          </a:xfrm>
          <a:prstGeom prst="rect">
            <a:avLst/>
          </a:prstGeom>
        </p:spPr>
        <p:txBody>
          <a:bodyPr vert="horz" lIns="91486" tIns="45743" rIns="91486" bIns="45743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654B412-8C37-45F0-AA5E-2F9CFD804D6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7988" cy="496888"/>
          </a:xfrm>
          <a:prstGeom prst="rect">
            <a:avLst/>
          </a:prstGeom>
        </p:spPr>
        <p:txBody>
          <a:bodyPr vert="horz" lIns="91486" tIns="45743" rIns="91486" bIns="45743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738309F0-3F6C-4D01-A7D7-BA827DC2311C}" type="datetimeFigureOut">
              <a:rPr lang="de-DE"/>
              <a:pPr>
                <a:defRPr/>
              </a:pPr>
              <a:t>09.09.2026</a:t>
            </a:fld>
            <a:endParaRPr lang="de-DE"/>
          </a:p>
        </p:txBody>
      </p:sp>
      <p:sp>
        <p:nvSpPr>
          <p:cNvPr id="4" name="Folienbildplatzhalter 3">
            <a:extLst>
              <a:ext uri="{FF2B5EF4-FFF2-40B4-BE49-F238E27FC236}">
                <a16:creationId xmlns:a16="http://schemas.microsoft.com/office/drawing/2014/main" id="{2789599E-FEB0-4D17-A02F-FB103530C7F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5700" cy="3725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86" tIns="45743" rIns="91486" bIns="45743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>
            <a:extLst>
              <a:ext uri="{FF2B5EF4-FFF2-40B4-BE49-F238E27FC236}">
                <a16:creationId xmlns:a16="http://schemas.microsoft.com/office/drawing/2014/main" id="{76B1D51C-8D42-43AE-9851-1B2C6EAC1D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18050"/>
            <a:ext cx="5441950" cy="4470400"/>
          </a:xfrm>
          <a:prstGeom prst="rect">
            <a:avLst/>
          </a:prstGeom>
        </p:spPr>
        <p:txBody>
          <a:bodyPr vert="horz" lIns="91486" tIns="45743" rIns="91486" bIns="45743" rtlCol="0"/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B8E64EF-E7C9-4D7F-8201-58DC090E1BE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34513"/>
            <a:ext cx="2947988" cy="496887"/>
          </a:xfrm>
          <a:prstGeom prst="rect">
            <a:avLst/>
          </a:prstGeom>
        </p:spPr>
        <p:txBody>
          <a:bodyPr vert="horz" lIns="91486" tIns="45743" rIns="91486" bIns="45743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0C4752F-A523-4ACC-A102-9ADDF5FCA2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1275" y="9434513"/>
            <a:ext cx="2947988" cy="496887"/>
          </a:xfrm>
          <a:prstGeom prst="rect">
            <a:avLst/>
          </a:prstGeom>
        </p:spPr>
        <p:txBody>
          <a:bodyPr vert="horz" wrap="square" lIns="91486" tIns="45743" rIns="91486" bIns="4574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656A0E0D-3B00-473A-8F31-451520A213CE}" type="slidenum">
              <a:rPr lang="de-DE" altLang="de-DE"/>
              <a:pPr/>
              <a:t>‹#›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lienbildplatzhalter 1">
            <a:extLst>
              <a:ext uri="{FF2B5EF4-FFF2-40B4-BE49-F238E27FC236}">
                <a16:creationId xmlns:a16="http://schemas.microsoft.com/office/drawing/2014/main" id="{EAF91830-1E46-81E4-4C04-787311C6707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izenplatzhalter 2">
            <a:extLst>
              <a:ext uri="{FF2B5EF4-FFF2-40B4-BE49-F238E27FC236}">
                <a16:creationId xmlns:a16="http://schemas.microsoft.com/office/drawing/2014/main" id="{653B1051-9961-0D1B-898F-EC365A346DC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u-HU" altLang="de-DE"/>
          </a:p>
        </p:txBody>
      </p:sp>
      <p:sp>
        <p:nvSpPr>
          <p:cNvPr id="8196" name="Foliennummernplatzhalter 3">
            <a:extLst>
              <a:ext uri="{FF2B5EF4-FFF2-40B4-BE49-F238E27FC236}">
                <a16:creationId xmlns:a16="http://schemas.microsoft.com/office/drawing/2014/main" id="{885FE328-0B12-431F-E8CF-256DE61422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379AC86-647E-49E5-903B-9C97C2B60DF0}" type="slidenum">
              <a:rPr lang="de-DE" altLang="de-DE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3</a:t>
            </a:fld>
            <a:endParaRPr lang="de-DE" alt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6A0E0D-3B00-473A-8F31-451520A213CE}" type="slidenum">
              <a:rPr lang="de-DE" altLang="de-DE" smtClean="0"/>
              <a:pPr/>
              <a:t>18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90094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1F18EB2-FEBF-69FC-4184-AB51CE9F8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D44C89-5507-4964-937F-865F7C004906}" type="datetimeFigureOut">
              <a:rPr lang="de-DE"/>
              <a:pPr>
                <a:defRPr/>
              </a:pPr>
              <a:t>09.09.2026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35391EC-BF74-02A5-D67C-2E2705A32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0B5A77B-834F-8C79-2182-7E62E41F1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B0AD22-2F0F-422A-8999-E061ED0D6BF9}" type="slidenum">
              <a:rPr lang="de-DE" altLang="de-DE"/>
              <a:pPr/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26513384"/>
      </p:ext>
    </p:extLst>
  </p:cSld>
  <p:clrMapOvr>
    <a:masterClrMapping/>
  </p:clrMapOvr>
  <p:transition spd="slow">
    <p:cover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25B2D96-CC5E-3B9A-A4AB-448C48118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63D00-C138-40C1-9B40-DD74A231475A}" type="datetimeFigureOut">
              <a:rPr lang="de-DE"/>
              <a:pPr>
                <a:defRPr/>
              </a:pPr>
              <a:t>09.09.2026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3B73760-9E20-8C25-0EC8-5CA49B973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CAEC2C0-2A75-F6AC-9906-106DB279C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80F354-2AAB-45E6-8E67-83C0D077B6E3}" type="slidenum">
              <a:rPr lang="de-DE" altLang="de-DE"/>
              <a:pPr/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690004866"/>
      </p:ext>
    </p:extLst>
  </p:cSld>
  <p:clrMapOvr>
    <a:masterClrMapping/>
  </p:clrMapOvr>
  <p:transition spd="slow">
    <p:cover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4C3B6AD-3C16-1856-171C-904CF2EE3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D1AEC-59DA-42C2-A550-BBEFB02A5B0E}" type="datetimeFigureOut">
              <a:rPr lang="de-DE"/>
              <a:pPr>
                <a:defRPr/>
              </a:pPr>
              <a:t>09.09.2026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FD2F27A-1C06-E3EA-BB14-F62C69504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33D5F3D-021C-32B7-0B76-2C9C082D1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9DF459-B359-44B7-91F1-539FEE465227}" type="slidenum">
              <a:rPr lang="de-DE" altLang="de-DE"/>
              <a:pPr/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336777170"/>
      </p:ext>
    </p:extLst>
  </p:cSld>
  <p:clrMapOvr>
    <a:masterClrMapping/>
  </p:clrMapOvr>
  <p:transition spd="slow">
    <p:cover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Cím és tábláz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hu-HU"/>
          </a:p>
        </p:txBody>
      </p:sp>
      <p:sp>
        <p:nvSpPr>
          <p:cNvPr id="3" name="Táblázat helye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3900"/>
          </a:xfrm>
        </p:spPr>
        <p:txBody>
          <a:bodyPr rtlCol="0">
            <a:normAutofit/>
          </a:bodyPr>
          <a:lstStyle/>
          <a:p>
            <a:pPr lvl="0"/>
            <a:r>
              <a:rPr lang="de-DE" noProof="0"/>
              <a:t>Tabelle durch Klicken auf Symbol hinzufügen</a:t>
            </a:r>
            <a:endParaRPr lang="hu-HU" noProof="0"/>
          </a:p>
        </p:txBody>
      </p:sp>
      <p:sp>
        <p:nvSpPr>
          <p:cNvPr id="4" name="Rectangle 218">
            <a:extLst>
              <a:ext uri="{FF2B5EF4-FFF2-40B4-BE49-F238E27FC236}">
                <a16:creationId xmlns:a16="http://schemas.microsoft.com/office/drawing/2014/main" id="{238B29AD-4216-DB8E-6F46-7D87B69D9C7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192132E-639B-4560-9931-1B654D7668D1}" type="slidenum">
              <a:rPr lang="de-DE" altLang="de-DE"/>
              <a:pPr/>
              <a:t>‹#›</a:t>
            </a:fld>
            <a:endParaRPr lang="de-DE" altLang="de-DE"/>
          </a:p>
        </p:txBody>
      </p:sp>
      <p:sp>
        <p:nvSpPr>
          <p:cNvPr id="5" name="Rectangle 219">
            <a:extLst>
              <a:ext uri="{FF2B5EF4-FFF2-40B4-BE49-F238E27FC236}">
                <a16:creationId xmlns:a16="http://schemas.microsoft.com/office/drawing/2014/main" id="{C4DA333A-7A16-E90A-EA60-A23A3B606EAC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220">
            <a:extLst>
              <a:ext uri="{FF2B5EF4-FFF2-40B4-BE49-F238E27FC236}">
                <a16:creationId xmlns:a16="http://schemas.microsoft.com/office/drawing/2014/main" id="{6F694C6B-D69F-2195-AF0D-28222E9391D3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7070569"/>
      </p:ext>
    </p:extLst>
  </p:cSld>
  <p:clrMapOvr>
    <a:masterClrMapping/>
  </p:clrMapOvr>
  <p:transition spd="slow">
    <p:cover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9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6541E71-9DD7-C185-0B67-BC3C3CFE1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DBCF72-71E5-4A4D-A060-4BB434C8E551}" type="datetimeFigureOut">
              <a:rPr lang="de-DE"/>
              <a:pPr>
                <a:defRPr/>
              </a:pPr>
              <a:t>09.09.2026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06D2194-35A3-1DC3-781C-83925DBD1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CFA39C3-2047-877A-F317-47BE48231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3E9191-DD74-403F-AAAB-62C96D01BBF3}" type="slidenum">
              <a:rPr lang="de-DE" altLang="de-DE"/>
              <a:pPr/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153397942"/>
      </p:ext>
    </p:extLst>
  </p:cSld>
  <p:clrMapOvr>
    <a:masterClrMapping/>
  </p:clrMapOvr>
  <p:transition spd="slow">
    <p:cover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9432B85-4861-E3D9-8929-07BEEC4FA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AD7D1-B6F2-4DB1-A458-A59B9F247C67}" type="datetimeFigureOut">
              <a:rPr lang="de-DE"/>
              <a:pPr>
                <a:defRPr/>
              </a:pPr>
              <a:t>09.09.2026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C7028E0-B15B-42D2-C59C-B1F81B82D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80A181E-0858-D91B-5DDD-23FF999CB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075C03-6323-4ECA-93BF-692A0E7EAE48}" type="slidenum">
              <a:rPr lang="de-DE" altLang="de-DE"/>
              <a:pPr/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73881865"/>
      </p:ext>
    </p:extLst>
  </p:cSld>
  <p:clrMapOvr>
    <a:masterClrMapping/>
  </p:clrMapOvr>
  <p:transition spd="slow">
    <p:cover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48ED2FBC-BF2F-DD14-F73A-FEA9B80C8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CD4C7-BEBA-407F-BA16-85DF9DB101AE}" type="datetimeFigureOut">
              <a:rPr lang="de-DE"/>
              <a:pPr>
                <a:defRPr/>
              </a:pPr>
              <a:t>09.09.2026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4235A17E-C826-2AF1-4B7B-FE7FB8183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B4D9BFBD-2B88-053B-979E-CA7B9B9A8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CE313E-B719-49E0-8125-4FC1FFD6FAD1}" type="slidenum">
              <a:rPr lang="de-DE" altLang="de-DE"/>
              <a:pPr/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6737725"/>
      </p:ext>
    </p:extLst>
  </p:cSld>
  <p:clrMapOvr>
    <a:masterClrMapping/>
  </p:clrMapOvr>
  <p:transition spd="slow">
    <p:cover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793F98C1-48CF-0EE2-EC27-345C8AADC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7E837E-7F63-4A47-AA75-D8E0D2FB84C8}" type="datetimeFigureOut">
              <a:rPr lang="de-DE"/>
              <a:pPr>
                <a:defRPr/>
              </a:pPr>
              <a:t>09.09.2026</a:t>
            </a:fld>
            <a:endParaRPr lang="de-DE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8B9692C9-79E2-4969-28C5-EEF2170E8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>
            <a:extLst>
              <a:ext uri="{FF2B5EF4-FFF2-40B4-BE49-F238E27FC236}">
                <a16:creationId xmlns:a16="http://schemas.microsoft.com/office/drawing/2014/main" id="{D3B766F8-0468-5F3C-E1E4-D2E566294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C1C4C3-82B2-46DE-83AD-686D3B422D41}" type="slidenum">
              <a:rPr lang="de-DE" altLang="de-DE"/>
              <a:pPr/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37494827"/>
      </p:ext>
    </p:extLst>
  </p:cSld>
  <p:clrMapOvr>
    <a:masterClrMapping/>
  </p:clrMapOvr>
  <p:transition spd="slow">
    <p:cover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FDC90776-0D61-71A2-E4D4-BA051D3B7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2D6981-5B74-4280-8B86-1E5ED3FF4E64}" type="datetimeFigureOut">
              <a:rPr lang="de-DE"/>
              <a:pPr>
                <a:defRPr/>
              </a:pPr>
              <a:t>09.09.2026</a:t>
            </a:fld>
            <a:endParaRPr lang="de-DE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364C3F6A-FB2F-DDC1-3A80-A1E4DBFA5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E47E0368-FC8C-E85F-07A5-0F1221530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5055F0-BE2A-40B2-9411-85E696CAFCBE}" type="slidenum">
              <a:rPr lang="de-DE" altLang="de-DE"/>
              <a:pPr/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1616431"/>
      </p:ext>
    </p:extLst>
  </p:cSld>
  <p:clrMapOvr>
    <a:masterClrMapping/>
  </p:clrMapOvr>
  <p:transition spd="slow">
    <p:cover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55D8C2F3-39A2-7378-90CD-8846B16C6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5409AE-732A-42D2-BC67-2714DE176642}" type="datetimeFigureOut">
              <a:rPr lang="de-DE"/>
              <a:pPr>
                <a:defRPr/>
              </a:pPr>
              <a:t>09.09.2026</a:t>
            </a:fld>
            <a:endParaRPr lang="de-DE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95E7B7EA-4DFC-958A-0AA1-DE213D368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id="{21AE2DAC-1390-081F-7316-6731FB9C9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BC3839-07BB-4F61-84DE-5461D1EB030D}" type="slidenum">
              <a:rPr lang="de-DE" altLang="de-DE"/>
              <a:pPr/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423097838"/>
      </p:ext>
    </p:extLst>
  </p:cSld>
  <p:clrMapOvr>
    <a:masterClrMapping/>
  </p:clrMapOvr>
  <p:transition spd="slow">
    <p:cover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A8FD49FD-4DD1-CC2A-CA1A-61643261A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FA0CEF-07D5-4FCA-A882-2CADAE2EA566}" type="datetimeFigureOut">
              <a:rPr lang="de-DE"/>
              <a:pPr>
                <a:defRPr/>
              </a:pPr>
              <a:t>09.09.2026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E61DD665-2A3A-091E-D34E-A59BCA9D7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25B1A993-5629-BB7C-5994-60FD62162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FFA514-5D65-4F4E-A498-49D5C4DA3A13}" type="slidenum">
              <a:rPr lang="de-DE" altLang="de-DE"/>
              <a:pPr/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451677723"/>
      </p:ext>
    </p:extLst>
  </p:cSld>
  <p:clrMapOvr>
    <a:masterClrMapping/>
  </p:clrMapOvr>
  <p:transition spd="slow">
    <p:cover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83858C98-B907-563B-F460-21FFEC816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72D2EA-1499-4F34-8AF5-D283F45E7A6B}" type="datetimeFigureOut">
              <a:rPr lang="de-DE"/>
              <a:pPr>
                <a:defRPr/>
              </a:pPr>
              <a:t>09.09.2026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2E5D4C41-BA36-209D-7B1C-0B4F0032D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61C2284B-AA5D-75AB-0EE2-DB909B9F5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3FB380-3AAA-4038-9381-855FE9FFB0C8}" type="slidenum">
              <a:rPr lang="de-DE" altLang="de-DE"/>
              <a:pPr/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488160193"/>
      </p:ext>
    </p:extLst>
  </p:cSld>
  <p:clrMapOvr>
    <a:masterClrMapping/>
  </p:clrMapOvr>
  <p:transition spd="slow">
    <p:cover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12C61"/>
            </a:gs>
            <a:gs pos="81000">
              <a:srgbClr val="033675"/>
            </a:gs>
            <a:gs pos="100000">
              <a:srgbClr val="627BB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>
            <a:extLst>
              <a:ext uri="{FF2B5EF4-FFF2-40B4-BE49-F238E27FC236}">
                <a16:creationId xmlns:a16="http://schemas.microsoft.com/office/drawing/2014/main" id="{89DD2B25-28F2-3351-DA99-A295D520B42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Textplatzhalter 2">
            <a:extLst>
              <a:ext uri="{FF2B5EF4-FFF2-40B4-BE49-F238E27FC236}">
                <a16:creationId xmlns:a16="http://schemas.microsoft.com/office/drawing/2014/main" id="{06DDA169-1BB3-CC03-24E0-2F97544BB12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Formatvorlagen des Textmasters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4AE84A6-49AC-4332-BFB8-4608DEAAD3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2A3435-2A31-4EAA-9A89-E3737606F7C9}" type="datetimeFigureOut">
              <a:rPr lang="de-DE"/>
              <a:pPr>
                <a:defRPr/>
              </a:pPr>
              <a:t>09.09.2026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BBC6705-B7BB-488D-9F75-EF12686EE9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8C37C04-6F61-495F-998C-A2211F4AD9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fld id="{186F7146-D9C7-4614-8C28-96447216B404}" type="slidenum">
              <a:rPr lang="de-DE" altLang="de-DE"/>
              <a:pPr/>
              <a:t>‹#›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623" r:id="rId1"/>
    <p:sldLayoutId id="2147489624" r:id="rId2"/>
    <p:sldLayoutId id="2147489625" r:id="rId3"/>
    <p:sldLayoutId id="2147489626" r:id="rId4"/>
    <p:sldLayoutId id="2147489627" r:id="rId5"/>
    <p:sldLayoutId id="2147489628" r:id="rId6"/>
    <p:sldLayoutId id="2147489629" r:id="rId7"/>
    <p:sldLayoutId id="2147489630" r:id="rId8"/>
    <p:sldLayoutId id="2147489631" r:id="rId9"/>
    <p:sldLayoutId id="2147489632" r:id="rId10"/>
    <p:sldLayoutId id="2147489633" r:id="rId11"/>
    <p:sldLayoutId id="2147489634" r:id="rId12"/>
  </p:sldLayoutIdLst>
  <p:transition spd="slow">
    <p:cover dir="r"/>
  </p:transition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00" kern="1200">
          <a:solidFill>
            <a:schemeClr val="bg1"/>
          </a:solidFill>
          <a:latin typeface="Arial Narrow" panose="020B0606020202030204" pitchFamily="34" charset="0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00">
          <a:solidFill>
            <a:schemeClr val="bg1"/>
          </a:solidFill>
          <a:latin typeface="Arial Narrow" panose="020B0606020202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00">
          <a:solidFill>
            <a:schemeClr val="bg1"/>
          </a:solidFill>
          <a:latin typeface="Arial Narrow" panose="020B0606020202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00">
          <a:solidFill>
            <a:schemeClr val="bg1"/>
          </a:solidFill>
          <a:latin typeface="Arial Narrow" panose="020B0606020202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00">
          <a:solidFill>
            <a:schemeClr val="bg1"/>
          </a:solidFill>
          <a:latin typeface="Arial Narrow" panose="020B0606020202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900">
          <a:solidFill>
            <a:schemeClr val="bg1"/>
          </a:solidFill>
          <a:latin typeface="Arial Narrow" panose="020B0606020202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900">
          <a:solidFill>
            <a:schemeClr val="bg1"/>
          </a:solidFill>
          <a:latin typeface="Arial Narrow" panose="020B0606020202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900">
          <a:solidFill>
            <a:schemeClr val="bg1"/>
          </a:solidFill>
          <a:latin typeface="Arial Narrow" panose="020B0606020202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900">
          <a:solidFill>
            <a:schemeClr val="bg1"/>
          </a:solidFill>
          <a:latin typeface="Arial Narrow" panose="020B0606020202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bg1"/>
          </a:solidFill>
          <a:latin typeface="Arial Narrow" panose="020B0606020202030204" pitchFamily="34" charset="0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bg1"/>
          </a:solidFill>
          <a:latin typeface="Arial Narrow" panose="020B0606020202030204" pitchFamily="34" charset="0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bg1"/>
          </a:solidFill>
          <a:latin typeface="Arial Narrow" panose="020B0606020202030204" pitchFamily="34" charset="0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bg1"/>
          </a:solidFill>
          <a:latin typeface="Arial Narrow" panose="020B0606020202030204" pitchFamily="34" charset="0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bg1"/>
          </a:solidFill>
          <a:latin typeface="Arial Narrow" panose="020B060602020203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eutscheschule.hu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elvi.hu/" TargetMode="External"/><Relationship Id="rId2" Type="http://schemas.openxmlformats.org/officeDocument/2006/relationships/hyperlink" Target="http://www.oh.gov.hu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el 1">
            <a:extLst>
              <a:ext uri="{FF2B5EF4-FFF2-40B4-BE49-F238E27FC236}">
                <a16:creationId xmlns:a16="http://schemas.microsoft.com/office/drawing/2014/main" id="{BA120A59-69FA-862D-4395-79192237E8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333375"/>
            <a:ext cx="6858000" cy="4751388"/>
          </a:xfrm>
        </p:spPr>
        <p:txBody>
          <a:bodyPr anchor="ctr"/>
          <a:lstStyle/>
          <a:p>
            <a:pPr eaLnBrk="1" hangingPunct="1"/>
            <a:r>
              <a:rPr lang="de-DE" altLang="de-DE" sz="6700" b="1"/>
              <a:t>Informationsabend</a:t>
            </a:r>
            <a:br>
              <a:rPr lang="de-DE" altLang="de-DE" sz="6700" b="1"/>
            </a:br>
            <a:r>
              <a:rPr lang="de-DE" altLang="de-DE" b="1"/>
              <a:t> zur Wahl der Prüfungsfächer und </a:t>
            </a:r>
            <a:br>
              <a:rPr lang="de-DE" altLang="de-DE" b="1"/>
            </a:br>
            <a:r>
              <a:rPr lang="de-DE" altLang="de-DE" b="1"/>
              <a:t>zur Berechnung der Abiturnote für die Oberstufe</a:t>
            </a:r>
          </a:p>
        </p:txBody>
      </p:sp>
      <p:sp>
        <p:nvSpPr>
          <p:cNvPr id="5123" name="Untertitel 2">
            <a:extLst>
              <a:ext uri="{FF2B5EF4-FFF2-40B4-BE49-F238E27FC236}">
                <a16:creationId xmlns:a16="http://schemas.microsoft.com/office/drawing/2014/main" id="{8E7DC03A-A3CC-9755-73D1-329ADAB2CD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5516563"/>
            <a:ext cx="6858000" cy="936625"/>
          </a:xfrm>
        </p:spPr>
        <p:txBody>
          <a:bodyPr/>
          <a:lstStyle/>
          <a:p>
            <a:pPr eaLnBrk="1" hangingPunct="1"/>
            <a:r>
              <a:rPr lang="de-DE" altLang="de-DE" sz="2800" b="1"/>
              <a:t>Deutsche Schule Budapest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>
            <a:extLst>
              <a:ext uri="{FF2B5EF4-FFF2-40B4-BE49-F238E27FC236}">
                <a16:creationId xmlns:a16="http://schemas.microsoft.com/office/drawing/2014/main" id="{3D45F097-43AF-8B58-DCA2-2CFBFE8BC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Anmeldung zur Abiturprüfung: Bis zum 15.09.20</a:t>
            </a:r>
            <a:r>
              <a:rPr lang="hu-HU" altLang="de-DE" dirty="0"/>
              <a:t>2</a:t>
            </a:r>
            <a:r>
              <a:rPr lang="de-DE" altLang="de-DE" dirty="0"/>
              <a:t>6</a:t>
            </a:r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AAA5E769-5D6D-48A2-860A-FD440FD40C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412776"/>
            <a:ext cx="3686877" cy="5213841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964401-DF3A-4A6A-A5B9-61072A05E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047651"/>
          </a:xfrm>
        </p:spPr>
        <p:txBody>
          <a:bodyPr/>
          <a:lstStyle/>
          <a:p>
            <a:r>
              <a:rPr lang="de-DE" dirty="0"/>
              <a:t>Neuerung Abitur 2027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A3EC4B9-4FD7-44D8-B283-F3B586C59B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28800"/>
            <a:ext cx="7886700" cy="4548163"/>
          </a:xfrm>
        </p:spPr>
        <p:txBody>
          <a:bodyPr/>
          <a:lstStyle/>
          <a:p>
            <a:pPr marL="0" indent="0">
              <a:buNone/>
            </a:pPr>
            <a:r>
              <a:rPr lang="de-DE" sz="3200" dirty="0"/>
              <a:t>Bearbeitungszeit schriftliche Prüfung</a:t>
            </a:r>
          </a:p>
          <a:p>
            <a:pPr marL="0" indent="0">
              <a:buNone/>
            </a:pPr>
            <a:endParaRPr lang="de-DE" dirty="0"/>
          </a:p>
          <a:p>
            <a:pPr marL="457200" indent="-457200">
              <a:buAutoNum type="alphaLcParenR"/>
            </a:pPr>
            <a:r>
              <a:rPr lang="de-DE" dirty="0"/>
              <a:t>Deutsch: 				315 Minuten</a:t>
            </a:r>
          </a:p>
          <a:p>
            <a:pPr marL="457200" indent="-457200">
              <a:buAutoNum type="alphaLcParenR"/>
            </a:pPr>
            <a:r>
              <a:rPr lang="de-DE" dirty="0"/>
              <a:t>Landessprache als Erstsprache:	315 Minuten</a:t>
            </a:r>
          </a:p>
          <a:p>
            <a:pPr marL="457200" indent="-457200">
              <a:buAutoNum type="alphaLcParenR"/>
            </a:pPr>
            <a:r>
              <a:rPr lang="de-DE" dirty="0"/>
              <a:t>Fortgeführte Fremdsprache:		315 Minuten</a:t>
            </a:r>
          </a:p>
          <a:p>
            <a:pPr marL="0" indent="0">
              <a:buNone/>
            </a:pPr>
            <a:r>
              <a:rPr lang="de-DE" dirty="0"/>
              <a:t>	</a:t>
            </a:r>
            <a:r>
              <a:rPr lang="de-DE" sz="1800" dirty="0"/>
              <a:t>Schreiben (Textanalyse): 	225 Minuten</a:t>
            </a:r>
          </a:p>
          <a:p>
            <a:pPr marL="0" indent="0">
              <a:buNone/>
            </a:pPr>
            <a:r>
              <a:rPr lang="de-DE" sz="1800" dirty="0"/>
              <a:t>	Sprachmittlung:			60 Minuten</a:t>
            </a:r>
          </a:p>
          <a:p>
            <a:pPr marL="0" indent="0">
              <a:buNone/>
            </a:pPr>
            <a:r>
              <a:rPr lang="de-DE" sz="1800" dirty="0"/>
              <a:t>	Sprechen:			30 Minuten</a:t>
            </a:r>
          </a:p>
          <a:p>
            <a:pPr marL="457200" indent="-457200">
              <a:buFont typeface="+mj-lt"/>
              <a:buAutoNum type="alphaLcParenR" startAt="4"/>
            </a:pPr>
            <a:r>
              <a:rPr lang="de-DE" dirty="0"/>
              <a:t>Mathematik:				300 Minuten</a:t>
            </a:r>
          </a:p>
          <a:p>
            <a:pPr marL="457200" indent="-457200">
              <a:buFont typeface="+mj-lt"/>
              <a:buAutoNum type="alphaLcParenR" startAt="4"/>
            </a:pPr>
            <a:r>
              <a:rPr lang="de-DE" dirty="0"/>
              <a:t>Geschichte				195 Minuten</a:t>
            </a:r>
          </a:p>
          <a:p>
            <a:pPr marL="457200" indent="-457200">
              <a:buFont typeface="+mj-lt"/>
              <a:buAutoNum type="alphaLcParenR" startAt="4"/>
            </a:pPr>
            <a:r>
              <a:rPr lang="de-DE" dirty="0"/>
              <a:t>Naturwissenschaftliche Fächer:	255 Minuten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06643751"/>
      </p:ext>
    </p:extLst>
  </p:cSld>
  <p:clrMapOvr>
    <a:masterClrMapping/>
  </p:clrMapOvr>
  <p:transition spd="slow">
    <p:cover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2F6A46-CDA7-45FA-80FD-26348869D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Neuerung Abitur 2027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CA91938-F1C0-4099-B9DD-4329667FE4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3200" dirty="0"/>
              <a:t>P5: Präsentationsprüfung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/>
              <a:t>RiLi 2.2.6.1:</a:t>
            </a:r>
          </a:p>
          <a:p>
            <a:pPr marL="0" indent="0">
              <a:buNone/>
            </a:pPr>
            <a:r>
              <a:rPr lang="de-DE" dirty="0"/>
              <a:t>Prüfungsdauer 25 Minuten</a:t>
            </a:r>
          </a:p>
          <a:p>
            <a:pPr marL="0" indent="0">
              <a:buNone/>
            </a:pPr>
            <a:r>
              <a:rPr lang="de-DE" dirty="0"/>
              <a:t>	Präsentation 10 Minuten</a:t>
            </a:r>
          </a:p>
          <a:p>
            <a:pPr marL="0" indent="0">
              <a:buNone/>
            </a:pPr>
            <a:r>
              <a:rPr lang="de-DE" dirty="0"/>
              <a:t>	Prüfungsgespräch 15 Minuten</a:t>
            </a:r>
          </a:p>
          <a:p>
            <a:pPr marL="0" indent="0">
              <a:buNone/>
            </a:pPr>
            <a:r>
              <a:rPr lang="de-DE" dirty="0"/>
              <a:t>Gewichtung: 40:60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36050349"/>
      </p:ext>
    </p:extLst>
  </p:cSld>
  <p:clrMapOvr>
    <a:masterClrMapping/>
  </p:clrMapOvr>
  <p:transition spd="slow">
    <p:cover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6DEEA162-4C04-448C-A230-0E1651EA1B54}"/>
              </a:ext>
            </a:extLst>
          </p:cNvPr>
          <p:cNvGraphicFramePr/>
          <p:nvPr/>
        </p:nvGraphicFramePr>
        <p:xfrm>
          <a:off x="431540" y="1988840"/>
          <a:ext cx="8280920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387" name="Titel 6">
            <a:extLst>
              <a:ext uri="{FF2B5EF4-FFF2-40B4-BE49-F238E27FC236}">
                <a16:creationId xmlns:a16="http://schemas.microsoft.com/office/drawing/2014/main" id="{BBC6049E-E7D3-4DCD-AF55-90AC98CE4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260350"/>
            <a:ext cx="8305800" cy="1008063"/>
          </a:xfrm>
        </p:spPr>
        <p:txBody>
          <a:bodyPr/>
          <a:lstStyle/>
          <a:p>
            <a:pPr eaLnBrk="1" hangingPunct="1"/>
            <a:r>
              <a:rPr lang="de-DE" altLang="de-DE" b="1"/>
              <a:t>Die Allgemeine Hochschulreife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6EE8FF-886C-A87D-0D78-B6E85F549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Einzubringende Halbjahresleistungen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A463853-5EBB-1098-77B9-3ED01B8AC43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801" t="33201" r="15351" b="16401"/>
          <a:stretch>
            <a:fillRect/>
          </a:stretch>
        </p:blipFill>
        <p:spPr>
          <a:xfrm>
            <a:off x="391535" y="1844824"/>
            <a:ext cx="8360929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11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el 1">
            <a:extLst>
              <a:ext uri="{FF2B5EF4-FFF2-40B4-BE49-F238E27FC236}">
                <a16:creationId xmlns:a16="http://schemas.microsoft.com/office/drawing/2014/main" id="{2C53FC36-C002-72E2-D546-20D0D1F4B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de-DE" altLang="de-DE"/>
          </a:p>
        </p:txBody>
      </p:sp>
      <p:graphicFrame>
        <p:nvGraphicFramePr>
          <p:cNvPr id="4" name="Inhaltsplatzhalter 7">
            <a:extLst>
              <a:ext uri="{FF2B5EF4-FFF2-40B4-BE49-F238E27FC236}">
                <a16:creationId xmlns:a16="http://schemas.microsoft.com/office/drawing/2014/main" id="{A3861786-223E-4BBE-922E-63774D2CA0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4164895"/>
              </p:ext>
            </p:extLst>
          </p:nvPr>
        </p:nvGraphicFramePr>
        <p:xfrm>
          <a:off x="252413" y="366713"/>
          <a:ext cx="8639176" cy="61245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98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98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98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98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98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989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7989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7989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6036">
                <a:tc gridSpan="2">
                  <a:txBody>
                    <a:bodyPr/>
                    <a:lstStyle/>
                    <a:p>
                      <a:pPr algn="l" fontAlgn="b"/>
                      <a:r>
                        <a:rPr lang="de-DE" sz="2000" b="1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Teilqualifikation Q</a:t>
                      </a:r>
                    </a:p>
                  </a:txBody>
                  <a:tcPr marL="9523" marR="9523" marT="9524" marB="0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de-DE" sz="1000" b="0" i="0" u="none" strike="noStrike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9523" marR="9523" marT="9524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1000" b="0" i="0" u="none" strike="noStrike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9523" marR="9523" marT="9524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1000" b="0" i="0" u="none" strike="noStrike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9523" marR="9523" marT="9524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1000" b="0" i="0" u="none" strike="noStrike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9523" marR="9523" marT="9524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1000" b="0" i="0" u="none" strike="noStrike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9523" marR="9523" marT="9524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1000" b="0" i="0" u="none" strike="noStrike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9523" marR="9523" marT="9524" marB="0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7204">
                <a:tc>
                  <a:txBody>
                    <a:bodyPr/>
                    <a:lstStyle/>
                    <a:p>
                      <a:pPr algn="r" fontAlgn="ctr"/>
                      <a:r>
                        <a:rPr lang="de-DE" sz="1000" b="0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600" b="1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Fach</a:t>
                      </a: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1. Halbjahr</a:t>
                      </a: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2. Halbjahr</a:t>
                      </a: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3. Halbjahr</a:t>
                      </a: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4. Halbjahr</a:t>
                      </a: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eingebrachte</a:t>
                      </a:r>
                      <a:r>
                        <a:rPr lang="de-DE" sz="16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 Kurse</a:t>
                      </a: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b="1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Summe</a:t>
                      </a:r>
                    </a:p>
                  </a:txBody>
                  <a:tcPr marL="9523" marR="9523" marT="9524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025"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 dirty="0">
                          <a:solidFill>
                            <a:srgbClr val="FFC000"/>
                          </a:solidFill>
                          <a:latin typeface="Arial Narrow" panose="020B0606020202030204" pitchFamily="34" charset="0"/>
                        </a:rPr>
                        <a:t>Sprachlich-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 1.Deutsch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9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12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10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11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4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42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025"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 dirty="0">
                          <a:solidFill>
                            <a:srgbClr val="FFC000"/>
                          </a:solidFill>
                          <a:latin typeface="Arial Narrow" panose="020B0606020202030204" pitchFamily="34" charset="0"/>
                        </a:rPr>
                        <a:t>literarisch-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 Englisch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7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6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8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9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4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30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025"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 dirty="0">
                          <a:solidFill>
                            <a:srgbClr val="FFC000"/>
                          </a:solidFill>
                          <a:latin typeface="Arial Narrow" panose="020B0606020202030204" pitchFamily="34" charset="0"/>
                        </a:rPr>
                        <a:t>künstlerisches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 Französisch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5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5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5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5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4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20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025"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 dirty="0">
                          <a:solidFill>
                            <a:srgbClr val="FFC000"/>
                          </a:solidFill>
                          <a:latin typeface="Arial Narrow" panose="020B0606020202030204" pitchFamily="34" charset="0"/>
                        </a:rPr>
                        <a:t>Aufgabenfeld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 2.Ungarisch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10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9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10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10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4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39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4025">
                <a:tc>
                  <a:txBody>
                    <a:bodyPr/>
                    <a:lstStyle/>
                    <a:p>
                      <a:pPr algn="l" fontAlgn="ctr"/>
                      <a:endParaRPr lang="de-DE" sz="1000" b="0" i="0" u="none" strike="noStrike" dirty="0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 Spanisch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6244">
                <a:tc>
                  <a:txBody>
                    <a:bodyPr/>
                    <a:lstStyle/>
                    <a:p>
                      <a:pPr algn="l" fontAlgn="ctr"/>
                      <a:endParaRPr lang="de-DE" sz="1000" b="0" i="0" u="none" strike="noStrike" dirty="0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 Kunst oder</a:t>
                      </a:r>
                      <a:br>
                        <a:rPr lang="de-DE" sz="1400" b="1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</a:br>
                      <a:r>
                        <a:rPr lang="de-DE" sz="1400" b="1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 Musik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12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11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13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12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4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48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4025"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Gesellschafts-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 5.Erdkunde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14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14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12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12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4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52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6244"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 dirty="0" err="1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wissenschaft</a:t>
                      </a:r>
                      <a:r>
                        <a:rPr lang="de-DE" sz="1400" b="1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- </a:t>
                      </a:r>
                      <a:r>
                        <a:rPr lang="de-DE" sz="1400" b="1" i="0" u="none" strike="noStrike" dirty="0" err="1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liches</a:t>
                      </a:r>
                      <a:endParaRPr lang="de-DE" sz="1400" b="1" i="0" u="none" strike="noStrike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 4.Geschichte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7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8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9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9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4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33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9728"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Aufgabenfeld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 Sozialkunde 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36244">
                <a:tc>
                  <a:txBody>
                    <a:bodyPr/>
                    <a:lstStyle/>
                    <a:p>
                      <a:pPr algn="l" fontAlgn="ctr"/>
                      <a:endParaRPr lang="de-DE" sz="1000" b="0" i="0" u="none" strike="noStrike" dirty="0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 Ethik oder</a:t>
                      </a:r>
                      <a:br>
                        <a:rPr lang="de-DE" sz="1400" b="1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</a:br>
                      <a:r>
                        <a:rPr lang="de-DE" sz="1400" b="1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 Religion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10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10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11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11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4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42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4025"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</a:rPr>
                        <a:t>Mathematisch-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 3.Mathe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12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11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9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12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4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44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04025"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</a:rPr>
                        <a:t>naturwissen-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 Physik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04025"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</a:rPr>
                        <a:t>schaftliches</a:t>
                      </a:r>
                      <a:endParaRPr lang="de-DE" sz="14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 Biologie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10 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10 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12 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12 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4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44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04025"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</a:rPr>
                        <a:t>Aufgabenfeld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 Chemie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11 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11 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9 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9 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4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40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04025">
                <a:tc>
                  <a:txBody>
                    <a:bodyPr/>
                    <a:lstStyle/>
                    <a:p>
                      <a:pPr algn="r" fontAlgn="ctr"/>
                      <a:r>
                        <a:rPr lang="de-DE" sz="1000" b="0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arrow" panose="020B0606020202030204" pitchFamily="34" charset="0"/>
                        </a:rPr>
                        <a:t>Sport</a:t>
                      </a: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arrow" panose="020B0606020202030204" pitchFamily="34" charset="0"/>
                        </a:rPr>
                        <a:t>12</a:t>
                      </a: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arrow" panose="020B0606020202030204" pitchFamily="34" charset="0"/>
                        </a:rPr>
                        <a:t>12</a:t>
                      </a: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arrow" panose="020B0606020202030204" pitchFamily="34" charset="0"/>
                        </a:rPr>
                        <a:t>14</a:t>
                      </a: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arrow" panose="020B0606020202030204" pitchFamily="34" charset="0"/>
                        </a:rPr>
                        <a:t>12</a:t>
                      </a: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arrow" panose="020B0606020202030204" pitchFamily="34" charset="0"/>
                        </a:rPr>
                        <a:t>4</a:t>
                      </a: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arrow" panose="020B0606020202030204" pitchFamily="34" charset="0"/>
                        </a:rPr>
                        <a:t>50</a:t>
                      </a:r>
                    </a:p>
                  </a:txBody>
                  <a:tcPr marL="9523" marR="9523" marT="9524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08604">
                <a:tc>
                  <a:txBody>
                    <a:bodyPr/>
                    <a:lstStyle/>
                    <a:p>
                      <a:pPr algn="r" fontAlgn="ctr"/>
                      <a:r>
                        <a:rPr lang="de-DE" sz="10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l" fontAlgn="t"/>
                      <a:endParaRPr lang="de-DE" sz="1000" b="0" i="0" u="none" strike="noStrike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3" marR="9523" marT="9524" marB="0"/>
                </a:tc>
                <a:tc>
                  <a:txBody>
                    <a:bodyPr/>
                    <a:lstStyle/>
                    <a:p>
                      <a:pPr algn="ctr" fontAlgn="t"/>
                      <a:endParaRPr lang="de-DE" sz="1400" b="0" i="0" u="none" strike="noStrike" dirty="0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3" marR="9523" marT="9524" marB="0"/>
                </a:tc>
                <a:tc>
                  <a:txBody>
                    <a:bodyPr/>
                    <a:lstStyle/>
                    <a:p>
                      <a:pPr algn="ctr" fontAlgn="t"/>
                      <a:endParaRPr lang="de-DE" sz="1400" b="0" i="0" u="none" strike="noStrike" dirty="0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3" marR="9523" marT="9524" marB="0"/>
                </a:tc>
                <a:tc>
                  <a:txBody>
                    <a:bodyPr/>
                    <a:lstStyle/>
                    <a:p>
                      <a:pPr algn="ctr" fontAlgn="t"/>
                      <a:endParaRPr lang="de-DE" sz="1400" b="0" i="0" u="none" strike="noStrike" dirty="0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3" marR="9523" marT="9524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Gesamt:</a:t>
                      </a: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48</a:t>
                      </a: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 dirty="0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3" marR="9523" marT="9524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>
            <a:extLst>
              <a:ext uri="{FF2B5EF4-FFF2-40B4-BE49-F238E27FC236}">
                <a16:creationId xmlns:a16="http://schemas.microsoft.com/office/drawing/2014/main" id="{7D4D6FCF-B6DC-4B45-AAC9-2A97C6AC62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15875"/>
            <a:ext cx="8218487" cy="1325563"/>
          </a:xfrm>
        </p:spPr>
        <p:txBody>
          <a:bodyPr/>
          <a:lstStyle/>
          <a:p>
            <a:pPr eaLnBrk="1" hangingPunct="1">
              <a:defRPr/>
            </a:pPr>
            <a:r>
              <a:rPr lang="de-DE" altLang="de-DE" sz="2800" b="1" dirty="0"/>
              <a:t>Einzubringende Kurse</a:t>
            </a:r>
            <a:br>
              <a:rPr lang="de-DE" altLang="de-DE" sz="2400" dirty="0"/>
            </a:br>
            <a:r>
              <a:rPr lang="de-DE" altLang="de-DE" sz="1400" dirty="0"/>
              <a:t>Folgende Regelungen gelten für das Einbringen und Streichen von 36 einzubringenden Kursen in der Qualifikationsstufe</a:t>
            </a:r>
            <a:br>
              <a:rPr lang="de-DE" altLang="de-DE" sz="1200" b="1" dirty="0"/>
            </a:br>
            <a:r>
              <a:rPr lang="de-DE" altLang="de-DE" sz="20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im deutschen Zweig</a:t>
            </a:r>
            <a:r>
              <a:rPr lang="de-DE" altLang="de-DE" sz="2000" b="1" dirty="0"/>
              <a:t>: </a:t>
            </a:r>
            <a:r>
              <a:rPr lang="de-DE" altLang="de-DE" sz="1600" dirty="0"/>
              <a:t>(Alle Kurse der 5 PF müssen eingebracht werden. Es dürfen keine Einzelkurse eingebracht werden.)</a:t>
            </a:r>
            <a:endParaRPr lang="de-DE" altLang="de-DE" sz="2000" b="1" dirty="0"/>
          </a:p>
        </p:txBody>
      </p:sp>
      <p:graphicFrame>
        <p:nvGraphicFramePr>
          <p:cNvPr id="5" name="Group 534">
            <a:extLst>
              <a:ext uri="{FF2B5EF4-FFF2-40B4-BE49-F238E27FC236}">
                <a16:creationId xmlns:a16="http://schemas.microsoft.com/office/drawing/2014/main" id="{143F3208-4389-479D-8D64-03725FA1752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1202698"/>
              </p:ext>
            </p:extLst>
          </p:nvPr>
        </p:nvGraphicFramePr>
        <p:xfrm>
          <a:off x="457200" y="1268413"/>
          <a:ext cx="8229600" cy="5486400"/>
        </p:xfrm>
        <a:graphic>
          <a:graphicData uri="http://schemas.openxmlformats.org/drawingml/2006/table">
            <a:tbl>
              <a:tblPr/>
              <a:tblGrid>
                <a:gridCol w="1019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1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99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02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Alle 4 Kurse müssen eingebracht werden.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02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Alle 4 Kurse müssen eingebracht werden.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65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000"/>
                        </a:gs>
                        <a:gs pos="100000">
                          <a:schemeClr val="tx1">
                            <a:lumMod val="50000"/>
                            <a:lumOff val="5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Innerhalb der </a:t>
                      </a:r>
                      <a:r>
                        <a:rPr kumimoji="0" 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 Narrow" panose="020B0606020202030204" pitchFamily="34" charset="0"/>
                        </a:rPr>
                        <a:t>fremdsprachlichen</a:t>
                      </a:r>
                      <a:r>
                        <a:rPr kumimoji="0" 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 Fächer müssen mind. 4 Kurse eingebracht werden. Gemeinsam mit den </a:t>
                      </a:r>
                      <a:r>
                        <a:rPr kumimoji="0" 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naturwissenschaftlichen</a:t>
                      </a:r>
                      <a:r>
                        <a:rPr kumimoji="0" 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 Fächern müssen mind. 12 Kurse eingebracht werden.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02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000"/>
                        </a:gs>
                        <a:gs pos="100000">
                          <a:schemeClr val="tx1">
                            <a:lumMod val="50000"/>
                            <a:lumOff val="5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Frz</a:t>
                      </a:r>
                      <a:endParaRPr kumimoji="0" 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02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000"/>
                        </a:gs>
                        <a:gs pos="100000">
                          <a:schemeClr val="tx1">
                            <a:lumMod val="50000"/>
                            <a:lumOff val="5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Spa</a:t>
                      </a:r>
                      <a:endParaRPr kumimoji="0" 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02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000"/>
                        </a:gs>
                        <a:gs pos="100000">
                          <a:schemeClr val="tx1">
                            <a:lumMod val="50000"/>
                            <a:lumOff val="5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UZ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02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000"/>
                        </a:gs>
                        <a:gs pos="100000">
                          <a:schemeClr val="tx1">
                            <a:lumMod val="50000"/>
                            <a:lumOff val="5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Phy</a:t>
                      </a:r>
                      <a:endParaRPr kumimoji="0" 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Innerhalb der </a:t>
                      </a:r>
                      <a:r>
                        <a:rPr kumimoji="0" 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naturwissenschaftlichen</a:t>
                      </a:r>
                      <a:r>
                        <a:rPr kumimoji="0" 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 Fächer müssen mind. 4 Kurse  eines Faches eingebracht  werden. Gemeinsam mit den sprachlichen Fächern müssen mind. 12 Kurse eingebracht werden.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02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000"/>
                        </a:gs>
                        <a:gs pos="100000">
                          <a:schemeClr val="tx1">
                            <a:lumMod val="50000"/>
                            <a:lumOff val="5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Bio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02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C000"/>
                        </a:gs>
                        <a:gs pos="100000">
                          <a:schemeClr val="tx1">
                            <a:lumMod val="50000"/>
                            <a:lumOff val="5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Che</a:t>
                      </a:r>
                      <a:endParaRPr kumimoji="0" 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02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10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Ge</a:t>
                      </a:r>
                      <a:endParaRPr kumimoji="0" 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6FD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Mind. 2 Kurse müssen aus (deutsche) </a:t>
                      </a:r>
                      <a:r>
                        <a:rPr kumimoji="0" 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EDAFC"/>
                          </a:solidFill>
                          <a:effectLst/>
                          <a:latin typeface="Arial Narrow" panose="020B0606020202030204" pitchFamily="34" charset="0"/>
                        </a:rPr>
                        <a:t>Geschichte</a:t>
                      </a:r>
                      <a:r>
                        <a:rPr kumimoji="0" 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 eingebracht werden. Insgesamt müssen mind. 4 Kurse innerhalb der </a:t>
                      </a:r>
                      <a:r>
                        <a:rPr kumimoji="0" 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EDAFC"/>
                          </a:solidFill>
                          <a:effectLst/>
                          <a:latin typeface="Arial Narrow" panose="020B0606020202030204" pitchFamily="34" charset="0"/>
                        </a:rPr>
                        <a:t>gesellschaftswissenschaftlichen</a:t>
                      </a:r>
                      <a:r>
                        <a:rPr kumimoji="0" 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kumimoji="0" 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EDAFC"/>
                          </a:solidFill>
                          <a:effectLst/>
                          <a:latin typeface="Arial Narrow" panose="020B0606020202030204" pitchFamily="34" charset="0"/>
                        </a:rPr>
                        <a:t>Fächer</a:t>
                      </a:r>
                      <a:r>
                        <a:rPr kumimoji="0" 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 eingebracht werden.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02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11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Soz</a:t>
                      </a:r>
                      <a:endParaRPr kumimoji="0" 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6F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02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12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Erd</a:t>
                      </a:r>
                      <a:endParaRPr kumimoji="0" 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6F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02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13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Eth</a:t>
                      </a: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/</a:t>
                      </a:r>
                      <a:r>
                        <a:rPr kumimoji="0" lang="de-DE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Rel</a:t>
                      </a:r>
                      <a:endParaRPr kumimoji="0" 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6F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902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14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BK/</a:t>
                      </a:r>
                      <a:r>
                        <a:rPr kumimoji="0" lang="de-DE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Mu</a:t>
                      </a:r>
                      <a:endParaRPr kumimoji="0" 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Es müssen mind. zwei Kurse eingebracht werden.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902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15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Spo</a:t>
                      </a:r>
                      <a:endParaRPr kumimoji="0" 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Es muss mindestens ein Kurs gestrichen werden.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4EBE8756-FE6B-4070-94A1-5D70B7331C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15875"/>
            <a:ext cx="8029575" cy="1325563"/>
          </a:xfrm>
        </p:spPr>
        <p:txBody>
          <a:bodyPr/>
          <a:lstStyle/>
          <a:p>
            <a:pPr eaLnBrk="1" hangingPunct="1">
              <a:defRPr/>
            </a:pPr>
            <a:r>
              <a:rPr lang="de-DE" altLang="de-DE" sz="2800" b="1" dirty="0"/>
              <a:t>Einzubringende Kurse</a:t>
            </a:r>
            <a:br>
              <a:rPr lang="de-DE" altLang="de-DE" sz="2400" dirty="0"/>
            </a:br>
            <a:r>
              <a:rPr lang="de-DE" altLang="de-DE" sz="1400" dirty="0"/>
              <a:t>Folgende Regelungen gelten für das Einbringen und Streichen von 36 einzubringenden Kursen in der Qualifikationsstufe</a:t>
            </a:r>
            <a:br>
              <a:rPr lang="de-DE" altLang="de-DE" sz="1200" b="1" dirty="0"/>
            </a:br>
            <a:r>
              <a:rPr lang="de-DE" altLang="de-DE" sz="20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im ungarischen Zweig</a:t>
            </a:r>
            <a:r>
              <a:rPr lang="de-DE" altLang="de-DE" sz="2000" b="1" dirty="0"/>
              <a:t>:</a:t>
            </a:r>
            <a:r>
              <a:rPr lang="de-DE" altLang="de-DE" sz="1600" dirty="0"/>
              <a:t> (Alle Kurse der 5 PF müssen eingebracht </a:t>
            </a:r>
            <a:r>
              <a:rPr lang="de-DE" altLang="de-DE" sz="1600"/>
              <a:t>werden. Es </a:t>
            </a:r>
            <a:r>
              <a:rPr lang="de-DE" altLang="de-DE" sz="1600" dirty="0"/>
              <a:t>dürfen keine Einzelkurse eingebracht werden.)</a:t>
            </a:r>
            <a:endParaRPr lang="de-DE" altLang="de-DE" sz="2000" b="1" dirty="0"/>
          </a:p>
        </p:txBody>
      </p:sp>
      <p:graphicFrame>
        <p:nvGraphicFramePr>
          <p:cNvPr id="5" name="Group 107">
            <a:extLst>
              <a:ext uri="{FF2B5EF4-FFF2-40B4-BE49-F238E27FC236}">
                <a16:creationId xmlns:a16="http://schemas.microsoft.com/office/drawing/2014/main" id="{C78936DE-54D5-42EE-A9E5-3A0377253ED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6329985"/>
              </p:ext>
            </p:extLst>
          </p:nvPr>
        </p:nvGraphicFramePr>
        <p:xfrm>
          <a:off x="457200" y="1606550"/>
          <a:ext cx="8229600" cy="4846638"/>
        </p:xfrm>
        <a:graphic>
          <a:graphicData uri="http://schemas.openxmlformats.org/drawingml/2006/table">
            <a:tbl>
              <a:tblPr/>
              <a:tblGrid>
                <a:gridCol w="10207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97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99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57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1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D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Alle 4 Kurse müssen eingebracht werden. 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M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Alle 4 Kurse müssen eingebracht werden. 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3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U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Alle 4 Kurse müssen eingebracht werden. 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4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9900"/>
                        </a:gs>
                        <a:gs pos="100000">
                          <a:schemeClr val="tx1">
                            <a:lumMod val="50000"/>
                            <a:lumOff val="5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E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Gemeinsam mit den </a:t>
                      </a: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naturwissenschaftlichen</a:t>
                      </a: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 Fächern müssen mindestens 8 Kurse eingebracht werden. 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7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5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9900"/>
                        </a:gs>
                        <a:gs pos="100000">
                          <a:schemeClr val="tx1">
                            <a:lumMod val="50000"/>
                            <a:lumOff val="5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Frz</a:t>
                      </a: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/</a:t>
                      </a:r>
                      <a:r>
                        <a:rPr kumimoji="0" lang="de-DE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Spa</a:t>
                      </a:r>
                      <a:endParaRPr kumimoji="0" 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7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6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9900"/>
                        </a:gs>
                        <a:gs pos="100000">
                          <a:schemeClr val="tx1">
                            <a:lumMod val="50000"/>
                            <a:lumOff val="5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Phy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Innerhalb der </a:t>
                      </a: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naturwissenschaftlichen</a:t>
                      </a: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 Fächer müssen mind. 4 Kurse eines Faches eingebracht werden. Gemeinsam mit den </a:t>
                      </a: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 Narrow" panose="020B0606020202030204" pitchFamily="34" charset="0"/>
                        </a:rPr>
                        <a:t>sprachlichen</a:t>
                      </a: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 Fächern müssen mind. 8 Kurse eingebracht werden.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7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7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9900"/>
                        </a:gs>
                        <a:gs pos="100000">
                          <a:schemeClr val="tx1">
                            <a:lumMod val="50000"/>
                            <a:lumOff val="5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Bio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24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8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9900"/>
                        </a:gs>
                        <a:gs pos="100000">
                          <a:schemeClr val="tx1">
                            <a:lumMod val="50000"/>
                            <a:lumOff val="5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Che</a:t>
                      </a:r>
                      <a:endParaRPr kumimoji="0" 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7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9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Ge</a:t>
                      </a:r>
                      <a:endParaRPr kumimoji="0" 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6FD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Mind. 2 Kurse müssen in (deutscher) </a:t>
                      </a: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EE6FD"/>
                          </a:solidFill>
                          <a:effectLst/>
                          <a:latin typeface="Arial Narrow" panose="020B0606020202030204" pitchFamily="34" charset="0"/>
                        </a:rPr>
                        <a:t>Geschichte</a:t>
                      </a: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 eingebracht werden. Insgesamt müssen 4 Kurse eingebracht werden. 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10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Erd</a:t>
                      </a:r>
                      <a:endParaRPr kumimoji="0" 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6F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57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11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Eth</a:t>
                      </a: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/</a:t>
                      </a:r>
                      <a:r>
                        <a:rPr kumimoji="0" lang="de-DE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Rel</a:t>
                      </a:r>
                      <a:endParaRPr kumimoji="0" lang="de-DE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6F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57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12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BK/Mu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Es müssen mind. zwei Kurse eingebracht werden. 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57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13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Spo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Es muss mindestens ein Kurs gestrichen werden. 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02397E-90A4-8892-3BF2-9EFDE0588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graphicFrame>
        <p:nvGraphicFramePr>
          <p:cNvPr id="4" name="Inhaltsplatzhalter 7">
            <a:extLst>
              <a:ext uri="{FF2B5EF4-FFF2-40B4-BE49-F238E27FC236}">
                <a16:creationId xmlns:a16="http://schemas.microsoft.com/office/drawing/2014/main" id="{6E871ECF-2CB9-F440-D8FF-AAC847DA2EF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6777011"/>
              </p:ext>
            </p:extLst>
          </p:nvPr>
        </p:nvGraphicFramePr>
        <p:xfrm>
          <a:off x="252413" y="366713"/>
          <a:ext cx="8639176" cy="61544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98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98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98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98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98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989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7989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7989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6036">
                <a:tc gridSpan="2">
                  <a:txBody>
                    <a:bodyPr/>
                    <a:lstStyle/>
                    <a:p>
                      <a:pPr algn="l" fontAlgn="b"/>
                      <a:r>
                        <a:rPr lang="de-DE" sz="2000" b="1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Teilqualifikation Q</a:t>
                      </a:r>
                    </a:p>
                  </a:txBody>
                  <a:tcPr marL="9523" marR="9523" marT="9524" marB="0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de-DE" sz="1000" b="0" i="0" u="none" strike="noStrike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9523" marR="9523" marT="9524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1000" b="0" i="0" u="none" strike="noStrike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9523" marR="9523" marT="9524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1000" b="0" i="0" u="none" strike="noStrike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9523" marR="9523" marT="9524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1000" b="0" i="0" u="none" strike="noStrike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9523" marR="9523" marT="9524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1000" b="0" i="0" u="none" strike="noStrike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9523" marR="9523" marT="9524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de-DE" sz="1000" b="0" i="0" u="none" strike="noStrike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9523" marR="9523" marT="9524" marB="0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7204">
                <a:tc>
                  <a:txBody>
                    <a:bodyPr/>
                    <a:lstStyle/>
                    <a:p>
                      <a:pPr algn="r" fontAlgn="ctr"/>
                      <a:r>
                        <a:rPr lang="de-DE" sz="1000" b="0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600" b="1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Fach</a:t>
                      </a: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1. Halbjahr</a:t>
                      </a: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2. Halbjahr</a:t>
                      </a: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3. Halbjahr</a:t>
                      </a: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4. Halbjahr</a:t>
                      </a: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eingebrachte</a:t>
                      </a:r>
                      <a:r>
                        <a:rPr lang="de-DE" sz="16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 Kurse</a:t>
                      </a: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b="1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Summe</a:t>
                      </a:r>
                    </a:p>
                  </a:txBody>
                  <a:tcPr marL="9523" marR="9523" marT="9524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025"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 dirty="0">
                          <a:solidFill>
                            <a:srgbClr val="FFC000"/>
                          </a:solidFill>
                          <a:latin typeface="Arial Narrow" panose="020B0606020202030204" pitchFamily="34" charset="0"/>
                        </a:rPr>
                        <a:t>Sprachlich-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 1.Deutsch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9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12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10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11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4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42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025"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 dirty="0">
                          <a:solidFill>
                            <a:srgbClr val="FFC000"/>
                          </a:solidFill>
                          <a:latin typeface="Arial Narrow" panose="020B0606020202030204" pitchFamily="34" charset="0"/>
                        </a:rPr>
                        <a:t>literarisch-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 Englisch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7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6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8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9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    4  </a:t>
                      </a:r>
                      <a:r>
                        <a:rPr lang="de-DE" sz="1400" b="0" i="0" u="none" strike="noStrike" dirty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de-DE" sz="1600" b="1" i="0" u="none" strike="noStrike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30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025"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 dirty="0">
                          <a:solidFill>
                            <a:srgbClr val="FFC000"/>
                          </a:solidFill>
                          <a:latin typeface="Arial Narrow" panose="020B0606020202030204" pitchFamily="34" charset="0"/>
                        </a:rPr>
                        <a:t>künstlerisches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 Französisch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5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5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5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5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    4   </a:t>
                      </a:r>
                      <a:r>
                        <a:rPr lang="de-DE" sz="1600" b="1" i="0" u="none" strike="noStrike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de-DE" sz="1600" b="0" i="0" u="none" strike="noStrike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20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025"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 dirty="0">
                          <a:solidFill>
                            <a:srgbClr val="FFC000"/>
                          </a:solidFill>
                          <a:latin typeface="Arial Narrow" panose="020B0606020202030204" pitchFamily="34" charset="0"/>
                        </a:rPr>
                        <a:t>Aufgabenfeld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 2.Ungarisch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10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9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10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10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4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39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4025">
                <a:tc>
                  <a:txBody>
                    <a:bodyPr/>
                    <a:lstStyle/>
                    <a:p>
                      <a:pPr algn="l" fontAlgn="ctr"/>
                      <a:endParaRPr lang="de-DE" sz="1000" b="0" i="0" u="none" strike="noStrike" dirty="0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 Spanisch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6244">
                <a:tc>
                  <a:txBody>
                    <a:bodyPr/>
                    <a:lstStyle/>
                    <a:p>
                      <a:pPr algn="l" fontAlgn="ctr"/>
                      <a:endParaRPr lang="de-DE" sz="1000" b="0" i="0" u="none" strike="noStrike" dirty="0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 Kunst oder</a:t>
                      </a:r>
                      <a:br>
                        <a:rPr lang="de-DE" sz="1400" b="1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</a:br>
                      <a:r>
                        <a:rPr lang="de-DE" sz="1400" b="1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 Musik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12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11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13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12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     4   </a:t>
                      </a:r>
                      <a:r>
                        <a:rPr lang="de-DE" sz="1600" b="1" i="0" u="none" strike="noStrike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de-DE" sz="1600" b="0" i="0" u="none" strike="noStrike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        48  </a:t>
                      </a:r>
                      <a:r>
                        <a:rPr lang="de-DE" sz="1600" b="1" i="0" u="none" strike="noStrike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</a:t>
                      </a:r>
                    </a:p>
                  </a:txBody>
                  <a:tcPr marL="9523" marR="9523" marT="9524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4025"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Gesellschafts-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 5.Erdkunde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14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14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12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12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4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52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6244"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 dirty="0" err="1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wissenschaft</a:t>
                      </a:r>
                      <a:r>
                        <a:rPr lang="de-DE" sz="1400" b="1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- </a:t>
                      </a:r>
                      <a:r>
                        <a:rPr lang="de-DE" sz="1400" b="1" i="0" u="none" strike="noStrike" dirty="0" err="1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liches</a:t>
                      </a:r>
                      <a:endParaRPr lang="de-DE" sz="1400" b="1" i="0" u="none" strike="noStrike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 4.Geschichte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7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8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9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9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4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33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9728"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Aufgabenfeld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 Sozialkunde 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36244">
                <a:tc>
                  <a:txBody>
                    <a:bodyPr/>
                    <a:lstStyle/>
                    <a:p>
                      <a:pPr algn="l" fontAlgn="ctr"/>
                      <a:endParaRPr lang="de-DE" sz="1000" b="0" i="0" u="none" strike="noStrike" dirty="0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 Ethik oder</a:t>
                      </a:r>
                      <a:br>
                        <a:rPr lang="de-DE" sz="1400" b="1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</a:br>
                      <a:r>
                        <a:rPr lang="de-DE" sz="1400" b="1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 Religion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10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10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11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11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    4   </a:t>
                      </a:r>
                      <a:r>
                        <a:rPr lang="de-DE" sz="1600" b="1" i="0" u="none" strike="noStrike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de-DE" sz="1600" b="0" i="0" u="none" strike="noStrike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        42  </a:t>
                      </a:r>
                      <a:r>
                        <a:rPr lang="de-DE" sz="1600" b="1" i="0" u="none" strike="noStrike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</a:p>
                  </a:txBody>
                  <a:tcPr marL="9523" marR="9523" marT="9524" marB="0" anchor="ctr">
                    <a:solidFill>
                      <a:srgbClr val="FEE6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4025"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</a:rPr>
                        <a:t>Mathematisch-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 3.Mathe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12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11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9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12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4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44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04025"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</a:rPr>
                        <a:t>naturwissen-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 Physik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DE" sz="1400" b="0" i="0" u="none" strike="noStrike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04025"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</a:rPr>
                        <a:t>schaftliches</a:t>
                      </a:r>
                      <a:endParaRPr lang="de-DE" sz="14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 Biologie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10 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10 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12 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12 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4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44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04025"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</a:rPr>
                        <a:t>Aufgabenfeld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 Chemie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11 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11 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9 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9 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4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40</a:t>
                      </a:r>
                    </a:p>
                  </a:txBody>
                  <a:tcPr marL="9523" marR="9523" marT="9524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58649">
                <a:tc>
                  <a:txBody>
                    <a:bodyPr/>
                    <a:lstStyle/>
                    <a:p>
                      <a:pPr algn="r" fontAlgn="ctr"/>
                      <a:r>
                        <a:rPr lang="de-DE" sz="1000" b="0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400" b="1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arrow" panose="020B0606020202030204" pitchFamily="34" charset="0"/>
                        </a:rPr>
                        <a:t>Sport</a:t>
                      </a: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arrow" panose="020B0606020202030204" pitchFamily="34" charset="0"/>
                        </a:rPr>
                        <a:t>12</a:t>
                      </a: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arrow" panose="020B0606020202030204" pitchFamily="34" charset="0"/>
                        </a:rPr>
                        <a:t>12</a:t>
                      </a: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arrow" panose="020B0606020202030204" pitchFamily="34" charset="0"/>
                        </a:rPr>
                        <a:t>14</a:t>
                      </a: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arrow" panose="020B0606020202030204" pitchFamily="34" charset="0"/>
                        </a:rPr>
                        <a:t>12</a:t>
                      </a: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arrow" panose="020B0606020202030204" pitchFamily="34" charset="0"/>
                        </a:rPr>
                        <a:t>    4   </a:t>
                      </a:r>
                      <a:r>
                        <a:rPr lang="de-DE" sz="1600" b="1" i="0" u="none" strike="noStrike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de-DE" sz="16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arrow" panose="020B0606020202030204" pitchFamily="34" charset="0"/>
                        </a:rPr>
                        <a:t>        50  </a:t>
                      </a:r>
                      <a:r>
                        <a:rPr lang="de-DE" sz="1600" b="1" i="0" u="none" strike="noStrike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</a:t>
                      </a:r>
                    </a:p>
                  </a:txBody>
                  <a:tcPr marL="9523" marR="9523" marT="9524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70648">
                <a:tc>
                  <a:txBody>
                    <a:bodyPr/>
                    <a:lstStyle/>
                    <a:p>
                      <a:pPr algn="r" fontAlgn="ctr"/>
                      <a:r>
                        <a:rPr lang="de-DE" sz="1000" b="0" i="0" u="none" strike="noStrike">
                          <a:solidFill>
                            <a:srgbClr val="00206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l" fontAlgn="t"/>
                      <a:endParaRPr lang="de-DE" sz="1000" b="0" i="0" u="none" strike="noStrike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3" marR="9523" marT="9524" marB="0"/>
                </a:tc>
                <a:tc>
                  <a:txBody>
                    <a:bodyPr/>
                    <a:lstStyle/>
                    <a:p>
                      <a:pPr algn="ctr" fontAlgn="t"/>
                      <a:endParaRPr lang="de-DE" sz="1400" b="0" i="0" u="none" strike="noStrike" dirty="0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3" marR="9523" marT="9524" marB="0"/>
                </a:tc>
                <a:tc>
                  <a:txBody>
                    <a:bodyPr/>
                    <a:lstStyle/>
                    <a:p>
                      <a:pPr algn="ctr" fontAlgn="t"/>
                      <a:endParaRPr lang="de-DE" sz="1400" b="0" i="0" u="none" strike="noStrike" dirty="0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3" marR="9523" marT="9524" marB="0"/>
                </a:tc>
                <a:tc>
                  <a:txBody>
                    <a:bodyPr/>
                    <a:lstStyle/>
                    <a:p>
                      <a:pPr algn="ctr" fontAlgn="t"/>
                      <a:endParaRPr lang="de-DE" sz="1400" b="0" i="0" u="none" strike="noStrike" dirty="0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9523" marR="9523" marT="9524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Gesamt:</a:t>
                      </a: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8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     48  36</a:t>
                      </a:r>
                    </a:p>
                  </a:txBody>
                  <a:tcPr marL="9523" marR="9523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390</a:t>
                      </a:r>
                    </a:p>
                  </a:txBody>
                  <a:tcPr marL="9523" marR="9523" marT="9524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8F155AAE-B18F-687B-D902-39575E125CFE}"/>
              </a:ext>
            </a:extLst>
          </p:cNvPr>
          <p:cNvCxnSpPr>
            <a:cxnSpLocks/>
          </p:cNvCxnSpPr>
          <p:nvPr/>
        </p:nvCxnSpPr>
        <p:spPr>
          <a:xfrm flipV="1">
            <a:off x="2864344" y="5968225"/>
            <a:ext cx="216024" cy="144016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3C3182B6-BD89-F1D2-F48E-553A46C2608D}"/>
              </a:ext>
            </a:extLst>
          </p:cNvPr>
          <p:cNvCxnSpPr>
            <a:cxnSpLocks/>
          </p:cNvCxnSpPr>
          <p:nvPr/>
        </p:nvCxnSpPr>
        <p:spPr>
          <a:xfrm flipV="1">
            <a:off x="7164288" y="5977816"/>
            <a:ext cx="216024" cy="144016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326A8E1C-C73C-7CE5-E40C-99B5E6CF3794}"/>
              </a:ext>
            </a:extLst>
          </p:cNvPr>
          <p:cNvCxnSpPr>
            <a:cxnSpLocks/>
          </p:cNvCxnSpPr>
          <p:nvPr/>
        </p:nvCxnSpPr>
        <p:spPr>
          <a:xfrm flipV="1">
            <a:off x="2803824" y="1916832"/>
            <a:ext cx="216024" cy="144016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A9AD2258-152D-C1E4-4D4D-CB5C74299238}"/>
              </a:ext>
            </a:extLst>
          </p:cNvPr>
          <p:cNvCxnSpPr>
            <a:cxnSpLocks/>
          </p:cNvCxnSpPr>
          <p:nvPr/>
        </p:nvCxnSpPr>
        <p:spPr>
          <a:xfrm flipV="1">
            <a:off x="3923928" y="1916832"/>
            <a:ext cx="216024" cy="144016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B8CE563C-F2DC-2A29-CB58-49A0C9B6FD2B}"/>
              </a:ext>
            </a:extLst>
          </p:cNvPr>
          <p:cNvCxnSpPr>
            <a:cxnSpLocks/>
          </p:cNvCxnSpPr>
          <p:nvPr/>
        </p:nvCxnSpPr>
        <p:spPr>
          <a:xfrm flipV="1">
            <a:off x="5004050" y="1916832"/>
            <a:ext cx="216024" cy="144016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r Verbinder 14">
            <a:extLst>
              <a:ext uri="{FF2B5EF4-FFF2-40B4-BE49-F238E27FC236}">
                <a16:creationId xmlns:a16="http://schemas.microsoft.com/office/drawing/2014/main" id="{1E7C9B6D-D1EC-6A34-F79C-4A371C355312}"/>
              </a:ext>
            </a:extLst>
          </p:cNvPr>
          <p:cNvCxnSpPr>
            <a:cxnSpLocks/>
          </p:cNvCxnSpPr>
          <p:nvPr/>
        </p:nvCxnSpPr>
        <p:spPr>
          <a:xfrm flipV="1">
            <a:off x="6124154" y="1916832"/>
            <a:ext cx="216024" cy="144016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E32D15DE-2F22-BF01-304A-C0EC6D18F30B}"/>
              </a:ext>
            </a:extLst>
          </p:cNvPr>
          <p:cNvCxnSpPr>
            <a:cxnSpLocks/>
          </p:cNvCxnSpPr>
          <p:nvPr/>
        </p:nvCxnSpPr>
        <p:spPr>
          <a:xfrm flipV="1">
            <a:off x="7164288" y="1929328"/>
            <a:ext cx="216024" cy="144016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F6D425E3-B838-4588-7D73-6A44941D55BB}"/>
              </a:ext>
            </a:extLst>
          </p:cNvPr>
          <p:cNvCxnSpPr>
            <a:cxnSpLocks/>
          </p:cNvCxnSpPr>
          <p:nvPr/>
        </p:nvCxnSpPr>
        <p:spPr>
          <a:xfrm flipV="1">
            <a:off x="2838708" y="1618680"/>
            <a:ext cx="216024" cy="144016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8179E122-F657-6979-F719-3AA703EBFD86}"/>
              </a:ext>
            </a:extLst>
          </p:cNvPr>
          <p:cNvCxnSpPr>
            <a:cxnSpLocks/>
          </p:cNvCxnSpPr>
          <p:nvPr/>
        </p:nvCxnSpPr>
        <p:spPr>
          <a:xfrm flipV="1">
            <a:off x="3923928" y="1613460"/>
            <a:ext cx="216024" cy="144016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19AB15FC-B24D-30A7-177E-10EEA6E8307C}"/>
              </a:ext>
            </a:extLst>
          </p:cNvPr>
          <p:cNvCxnSpPr>
            <a:cxnSpLocks/>
          </p:cNvCxnSpPr>
          <p:nvPr/>
        </p:nvCxnSpPr>
        <p:spPr>
          <a:xfrm flipV="1">
            <a:off x="5004050" y="1644244"/>
            <a:ext cx="216024" cy="144016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r Verbinder 19">
            <a:extLst>
              <a:ext uri="{FF2B5EF4-FFF2-40B4-BE49-F238E27FC236}">
                <a16:creationId xmlns:a16="http://schemas.microsoft.com/office/drawing/2014/main" id="{DD6E5896-4B66-DCE4-0EF4-268D2D4AE368}"/>
              </a:ext>
            </a:extLst>
          </p:cNvPr>
          <p:cNvCxnSpPr>
            <a:cxnSpLocks/>
          </p:cNvCxnSpPr>
          <p:nvPr/>
        </p:nvCxnSpPr>
        <p:spPr>
          <a:xfrm flipV="1">
            <a:off x="6088764" y="1635386"/>
            <a:ext cx="216024" cy="144016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r Verbinder 20">
            <a:extLst>
              <a:ext uri="{FF2B5EF4-FFF2-40B4-BE49-F238E27FC236}">
                <a16:creationId xmlns:a16="http://schemas.microsoft.com/office/drawing/2014/main" id="{72638A14-79DE-7FA9-3FBC-FD8BD796CFE4}"/>
              </a:ext>
            </a:extLst>
          </p:cNvPr>
          <p:cNvCxnSpPr>
            <a:cxnSpLocks/>
          </p:cNvCxnSpPr>
          <p:nvPr/>
        </p:nvCxnSpPr>
        <p:spPr>
          <a:xfrm flipV="1">
            <a:off x="7128394" y="1601706"/>
            <a:ext cx="216024" cy="144016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r Verbinder 21">
            <a:extLst>
              <a:ext uri="{FF2B5EF4-FFF2-40B4-BE49-F238E27FC236}">
                <a16:creationId xmlns:a16="http://schemas.microsoft.com/office/drawing/2014/main" id="{54584327-18C5-8473-9D2F-56BDAC8016D3}"/>
              </a:ext>
            </a:extLst>
          </p:cNvPr>
          <p:cNvCxnSpPr>
            <a:cxnSpLocks/>
          </p:cNvCxnSpPr>
          <p:nvPr/>
        </p:nvCxnSpPr>
        <p:spPr>
          <a:xfrm flipV="1">
            <a:off x="2838708" y="4365104"/>
            <a:ext cx="216024" cy="144016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r Verbinder 22">
            <a:extLst>
              <a:ext uri="{FF2B5EF4-FFF2-40B4-BE49-F238E27FC236}">
                <a16:creationId xmlns:a16="http://schemas.microsoft.com/office/drawing/2014/main" id="{F9A309B2-94CC-454A-5D08-A71487DA39BF}"/>
              </a:ext>
            </a:extLst>
          </p:cNvPr>
          <p:cNvCxnSpPr>
            <a:cxnSpLocks/>
          </p:cNvCxnSpPr>
          <p:nvPr/>
        </p:nvCxnSpPr>
        <p:spPr>
          <a:xfrm flipV="1">
            <a:off x="3923928" y="2914499"/>
            <a:ext cx="216024" cy="144016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4B537EE5-F45E-2DD9-3ABB-1BBA681ED175}"/>
              </a:ext>
            </a:extLst>
          </p:cNvPr>
          <p:cNvCxnSpPr>
            <a:cxnSpLocks/>
          </p:cNvCxnSpPr>
          <p:nvPr/>
        </p:nvCxnSpPr>
        <p:spPr>
          <a:xfrm flipV="1">
            <a:off x="7164288" y="2899183"/>
            <a:ext cx="216024" cy="144016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r Verbinder 24">
            <a:extLst>
              <a:ext uri="{FF2B5EF4-FFF2-40B4-BE49-F238E27FC236}">
                <a16:creationId xmlns:a16="http://schemas.microsoft.com/office/drawing/2014/main" id="{316A5C67-34B5-47D8-0A5F-099B0E49A047}"/>
              </a:ext>
            </a:extLst>
          </p:cNvPr>
          <p:cNvCxnSpPr>
            <a:cxnSpLocks/>
          </p:cNvCxnSpPr>
          <p:nvPr/>
        </p:nvCxnSpPr>
        <p:spPr>
          <a:xfrm flipV="1">
            <a:off x="3923928" y="4365104"/>
            <a:ext cx="216024" cy="144016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r Verbinder 25">
            <a:extLst>
              <a:ext uri="{FF2B5EF4-FFF2-40B4-BE49-F238E27FC236}">
                <a16:creationId xmlns:a16="http://schemas.microsoft.com/office/drawing/2014/main" id="{404475D5-D6FA-C371-B296-98EE6C02AD56}"/>
              </a:ext>
            </a:extLst>
          </p:cNvPr>
          <p:cNvCxnSpPr>
            <a:cxnSpLocks/>
          </p:cNvCxnSpPr>
          <p:nvPr/>
        </p:nvCxnSpPr>
        <p:spPr>
          <a:xfrm flipV="1">
            <a:off x="7164288" y="4365104"/>
            <a:ext cx="216024" cy="144016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r Verbinder 28">
            <a:extLst>
              <a:ext uri="{FF2B5EF4-FFF2-40B4-BE49-F238E27FC236}">
                <a16:creationId xmlns:a16="http://schemas.microsoft.com/office/drawing/2014/main" id="{AC0025CB-5C7F-4DCB-91CC-41ACA5F0FC4B}"/>
              </a:ext>
            </a:extLst>
          </p:cNvPr>
          <p:cNvCxnSpPr>
            <a:cxnSpLocks/>
          </p:cNvCxnSpPr>
          <p:nvPr/>
        </p:nvCxnSpPr>
        <p:spPr>
          <a:xfrm flipV="1">
            <a:off x="7164288" y="6282654"/>
            <a:ext cx="216024" cy="144016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r Verbinder 29">
            <a:extLst>
              <a:ext uri="{FF2B5EF4-FFF2-40B4-BE49-F238E27FC236}">
                <a16:creationId xmlns:a16="http://schemas.microsoft.com/office/drawing/2014/main" id="{2978AD3B-6921-2271-74FE-A4D3F303F75F}"/>
              </a:ext>
            </a:extLst>
          </p:cNvPr>
          <p:cNvCxnSpPr>
            <a:cxnSpLocks/>
          </p:cNvCxnSpPr>
          <p:nvPr/>
        </p:nvCxnSpPr>
        <p:spPr>
          <a:xfrm flipV="1">
            <a:off x="8208516" y="1635386"/>
            <a:ext cx="216024" cy="144016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r Verbinder 30">
            <a:extLst>
              <a:ext uri="{FF2B5EF4-FFF2-40B4-BE49-F238E27FC236}">
                <a16:creationId xmlns:a16="http://schemas.microsoft.com/office/drawing/2014/main" id="{70F8817E-6DE0-7FF3-E529-B1B632F88E93}"/>
              </a:ext>
            </a:extLst>
          </p:cNvPr>
          <p:cNvCxnSpPr>
            <a:cxnSpLocks/>
          </p:cNvCxnSpPr>
          <p:nvPr/>
        </p:nvCxnSpPr>
        <p:spPr>
          <a:xfrm flipV="1">
            <a:off x="8238652" y="1916832"/>
            <a:ext cx="216024" cy="144016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r Verbinder 31">
            <a:extLst>
              <a:ext uri="{FF2B5EF4-FFF2-40B4-BE49-F238E27FC236}">
                <a16:creationId xmlns:a16="http://schemas.microsoft.com/office/drawing/2014/main" id="{ED7D2B65-E10D-13ED-2D79-CD0C42D7224D}"/>
              </a:ext>
            </a:extLst>
          </p:cNvPr>
          <p:cNvCxnSpPr>
            <a:cxnSpLocks/>
          </p:cNvCxnSpPr>
          <p:nvPr/>
        </p:nvCxnSpPr>
        <p:spPr>
          <a:xfrm flipV="1">
            <a:off x="8221046" y="2914499"/>
            <a:ext cx="216024" cy="144016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r Verbinder 32">
            <a:extLst>
              <a:ext uri="{FF2B5EF4-FFF2-40B4-BE49-F238E27FC236}">
                <a16:creationId xmlns:a16="http://schemas.microsoft.com/office/drawing/2014/main" id="{469DFBD9-07C1-7BD2-4224-AA4EEF89501B}"/>
              </a:ext>
            </a:extLst>
          </p:cNvPr>
          <p:cNvCxnSpPr>
            <a:cxnSpLocks/>
          </p:cNvCxnSpPr>
          <p:nvPr/>
        </p:nvCxnSpPr>
        <p:spPr>
          <a:xfrm flipV="1">
            <a:off x="8221046" y="4389128"/>
            <a:ext cx="216024" cy="144016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erader Verbinder 33">
            <a:extLst>
              <a:ext uri="{FF2B5EF4-FFF2-40B4-BE49-F238E27FC236}">
                <a16:creationId xmlns:a16="http://schemas.microsoft.com/office/drawing/2014/main" id="{36093462-7941-E663-C5DD-1BEB3441D1A1}"/>
              </a:ext>
            </a:extLst>
          </p:cNvPr>
          <p:cNvCxnSpPr>
            <a:cxnSpLocks/>
          </p:cNvCxnSpPr>
          <p:nvPr/>
        </p:nvCxnSpPr>
        <p:spPr>
          <a:xfrm flipV="1">
            <a:off x="8247848" y="6000736"/>
            <a:ext cx="216024" cy="144016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4549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el 1">
            <a:extLst>
              <a:ext uri="{FF2B5EF4-FFF2-40B4-BE49-F238E27FC236}">
                <a16:creationId xmlns:a16="http://schemas.microsoft.com/office/drawing/2014/main" id="{635F0DD4-704B-8D9B-C3CF-BF5896FB6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404813"/>
            <a:ext cx="8305800" cy="563562"/>
          </a:xfrm>
        </p:spPr>
        <p:txBody>
          <a:bodyPr/>
          <a:lstStyle/>
          <a:p>
            <a:pPr eaLnBrk="1" hangingPunct="1"/>
            <a:r>
              <a:rPr lang="de-DE" altLang="de-DE" b="1"/>
              <a:t>Teilqualifikation A-Prüfungsergebnisse</a:t>
            </a:r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4D253F20-BFCA-42D7-8806-DBFD136ED5E0}"/>
              </a:ext>
            </a:extLst>
          </p:cNvPr>
          <p:cNvGraphicFramePr>
            <a:graphicFrameLocks noGrp="1"/>
          </p:cNvGraphicFramePr>
          <p:nvPr/>
        </p:nvGraphicFramePr>
        <p:xfrm>
          <a:off x="720725" y="1317625"/>
          <a:ext cx="7702550" cy="34067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05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05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05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05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05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8112">
                <a:tc>
                  <a:txBody>
                    <a:bodyPr/>
                    <a:lstStyle/>
                    <a:p>
                      <a:r>
                        <a:rPr lang="de-DE" sz="2000" dirty="0">
                          <a:latin typeface="Arial Narrow" panose="020B0606020202030204" pitchFamily="34" charset="0"/>
                        </a:rPr>
                        <a:t>Prüfungsfach</a:t>
                      </a:r>
                    </a:p>
                  </a:txBody>
                  <a:tcPr marL="91412" marR="91412" marT="45696" marB="45696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b="1" dirty="0">
                          <a:latin typeface="Arial Narrow" panose="020B0606020202030204" pitchFamily="34" charset="0"/>
                        </a:rPr>
                        <a:t>Schriftliche Prüfung</a:t>
                      </a:r>
                    </a:p>
                  </a:txBody>
                  <a:tcPr marL="91412" marR="91412" marT="45696" marB="45696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b="1" dirty="0">
                          <a:latin typeface="Arial Narrow" panose="020B0606020202030204" pitchFamily="34" charset="0"/>
                        </a:rPr>
                        <a:t>Mündliche Prüfung</a:t>
                      </a:r>
                    </a:p>
                  </a:txBody>
                  <a:tcPr marL="91412" marR="91412" marT="45696" marB="45696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b="1" dirty="0">
                          <a:latin typeface="Arial Narrow" panose="020B0606020202030204" pitchFamily="34" charset="0"/>
                        </a:rPr>
                        <a:t>Ergebnis mal 4</a:t>
                      </a:r>
                    </a:p>
                  </a:txBody>
                  <a:tcPr marL="91412" marR="91412" marT="45696" marB="45696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dirty="0">
                          <a:latin typeface="Arial Narrow" panose="020B0606020202030204" pitchFamily="34" charset="0"/>
                        </a:rPr>
                        <a:t>Summe</a:t>
                      </a:r>
                    </a:p>
                  </a:txBody>
                  <a:tcPr marL="91412" marR="91412" marT="45696" marB="45696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7070">
                <a:tc>
                  <a:txBody>
                    <a:bodyPr/>
                    <a:lstStyle/>
                    <a:p>
                      <a:r>
                        <a:rPr lang="de-DE" sz="2000" dirty="0">
                          <a:latin typeface="Arial Narrow" panose="020B0606020202030204" pitchFamily="34" charset="0"/>
                        </a:rPr>
                        <a:t>Deutsch</a:t>
                      </a:r>
                    </a:p>
                  </a:txBody>
                  <a:tcPr marL="91412" marR="91412" marT="45696" marB="456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91412" marR="91412" marT="45696" marB="45696"/>
                </a:tc>
                <a:tc>
                  <a:txBody>
                    <a:bodyPr/>
                    <a:lstStyle/>
                    <a:p>
                      <a:endParaRPr lang="de-DE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2" marR="91412" marT="45696" marB="456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 marL="91412" marR="91412" marT="45696" marB="456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 marL="91412" marR="91412" marT="45696" marB="4569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0992">
                <a:tc>
                  <a:txBody>
                    <a:bodyPr/>
                    <a:lstStyle/>
                    <a:p>
                      <a:r>
                        <a:rPr lang="de-DE" sz="2000" dirty="0">
                          <a:latin typeface="Arial Narrow" panose="020B0606020202030204" pitchFamily="34" charset="0"/>
                        </a:rPr>
                        <a:t>Englisch/ Ungarisch</a:t>
                      </a:r>
                    </a:p>
                  </a:txBody>
                  <a:tcPr marL="91412" marR="91412" marT="45696" marB="456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91412" marR="91412" marT="45696" marB="45696" anchor="ctr"/>
                </a:tc>
                <a:tc>
                  <a:txBody>
                    <a:bodyPr/>
                    <a:lstStyle/>
                    <a:p>
                      <a:endParaRPr lang="de-DE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2" marR="91412" marT="45696" marB="4569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 marL="91412" marR="91412" marT="45696" marB="4569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 marL="91412" marR="91412" marT="45696" marB="45696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7070">
                <a:tc>
                  <a:txBody>
                    <a:bodyPr/>
                    <a:lstStyle/>
                    <a:p>
                      <a:r>
                        <a:rPr lang="de-DE" sz="2000" dirty="0">
                          <a:latin typeface="Arial Narrow" panose="020B0606020202030204" pitchFamily="34" charset="0"/>
                        </a:rPr>
                        <a:t>Mathe</a:t>
                      </a:r>
                    </a:p>
                  </a:txBody>
                  <a:tcPr marL="91412" marR="91412" marT="45696" marB="456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91412" marR="91412" marT="45696" marB="45696"/>
                </a:tc>
                <a:tc>
                  <a:txBody>
                    <a:bodyPr/>
                    <a:lstStyle/>
                    <a:p>
                      <a:endParaRPr lang="de-DE" sz="1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2" marR="91412" marT="45696" marB="456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</a:t>
                      </a:r>
                    </a:p>
                  </a:txBody>
                  <a:tcPr marL="91412" marR="91412" marT="45696" marB="456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</a:t>
                      </a:r>
                    </a:p>
                  </a:txBody>
                  <a:tcPr marL="91412" marR="91412" marT="45696" marB="4569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7070">
                <a:tc>
                  <a:txBody>
                    <a:bodyPr/>
                    <a:lstStyle/>
                    <a:p>
                      <a:r>
                        <a:rPr lang="de-DE" sz="2000" dirty="0">
                          <a:latin typeface="Arial Narrow" panose="020B0606020202030204" pitchFamily="34" charset="0"/>
                        </a:rPr>
                        <a:t>Geschichte</a:t>
                      </a:r>
                    </a:p>
                  </a:txBody>
                  <a:tcPr marL="91412" marR="91412" marT="45696" marB="45696"/>
                </a:tc>
                <a:tc>
                  <a:txBody>
                    <a:bodyPr/>
                    <a:lstStyle/>
                    <a:p>
                      <a:endParaRPr lang="de-DE" sz="1300"/>
                    </a:p>
                  </a:txBody>
                  <a:tcPr marL="91412" marR="91412" marT="45696" marB="456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91412" marR="91412" marT="45696" marB="456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</a:p>
                  </a:txBody>
                  <a:tcPr marL="91412" marR="91412" marT="45696" marB="456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</a:p>
                  </a:txBody>
                  <a:tcPr marL="91412" marR="91412" marT="45696" marB="4569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8315">
                <a:tc>
                  <a:txBody>
                    <a:bodyPr/>
                    <a:lstStyle/>
                    <a:p>
                      <a:r>
                        <a:rPr lang="de-DE" sz="2000" dirty="0">
                          <a:latin typeface="Arial Narrow" panose="020B0606020202030204" pitchFamily="34" charset="0"/>
                        </a:rPr>
                        <a:t>Erdkunde</a:t>
                      </a:r>
                    </a:p>
                  </a:txBody>
                  <a:tcPr marL="91412" marR="91412" marT="45696" marB="45696"/>
                </a:tc>
                <a:tc>
                  <a:txBody>
                    <a:bodyPr/>
                    <a:lstStyle/>
                    <a:p>
                      <a:endParaRPr lang="de-DE" sz="1300"/>
                    </a:p>
                  </a:txBody>
                  <a:tcPr marL="91412" marR="91412" marT="45696" marB="456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91412" marR="91412" marT="45696" marB="456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</a:t>
                      </a:r>
                    </a:p>
                  </a:txBody>
                  <a:tcPr marL="91412" marR="91412" marT="45696" marB="456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</a:t>
                      </a:r>
                    </a:p>
                  </a:txBody>
                  <a:tcPr marL="91412" marR="91412" marT="45696" marB="45696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8148">
                <a:tc>
                  <a:txBody>
                    <a:bodyPr/>
                    <a:lstStyle/>
                    <a:p>
                      <a:endParaRPr lang="de-DE" sz="1800" dirty="0">
                        <a:latin typeface="Arial Narrow" panose="020B0606020202030204" pitchFamily="34" charset="0"/>
                      </a:endParaRPr>
                    </a:p>
                  </a:txBody>
                  <a:tcPr marL="91412" marR="91412" marT="45696" marB="45696"/>
                </a:tc>
                <a:tc>
                  <a:txBody>
                    <a:bodyPr/>
                    <a:lstStyle/>
                    <a:p>
                      <a:endParaRPr lang="de-DE" sz="1300"/>
                    </a:p>
                  </a:txBody>
                  <a:tcPr marL="91412" marR="91412" marT="45696" marB="45696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2" marR="91412" marT="45696" marB="45696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2" marR="91412" marT="45696" marB="45696"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 212</a:t>
                      </a:r>
                    </a:p>
                  </a:txBody>
                  <a:tcPr marL="91412" marR="91412" marT="45696" marB="45696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2581" name="Textplatzhalter 4">
            <a:extLst>
              <a:ext uri="{FF2B5EF4-FFF2-40B4-BE49-F238E27FC236}">
                <a16:creationId xmlns:a16="http://schemas.microsoft.com/office/drawing/2014/main" id="{91EE035D-24E8-4D3B-9A8F-6A9133E84D3F}"/>
              </a:ext>
            </a:extLst>
          </p:cNvPr>
          <p:cNvSpPr txBox="1">
            <a:spLocks/>
          </p:cNvSpPr>
          <p:nvPr/>
        </p:nvSpPr>
        <p:spPr bwMode="auto">
          <a:xfrm>
            <a:off x="457200" y="4975225"/>
            <a:ext cx="8229600" cy="170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342900" indent="-3429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857250" indent="-246063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187450" indent="-2095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1462088" indent="-2095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bg1"/>
                </a:solidFill>
                <a:latin typeface="Arial Narrow" panose="020B0606020202030204" pitchFamily="34" charset="0"/>
              </a:defRPr>
            </a:lvl5pPr>
            <a:lvl6pPr marL="1919288" indent="-2095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bg1"/>
                </a:solidFill>
                <a:latin typeface="Arial Narrow" panose="020B0606020202030204" pitchFamily="34" charset="0"/>
              </a:defRPr>
            </a:lvl6pPr>
            <a:lvl7pPr marL="2376488" indent="-2095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bg1"/>
                </a:solidFill>
                <a:latin typeface="Arial Narrow" panose="020B0606020202030204" pitchFamily="34" charset="0"/>
              </a:defRPr>
            </a:lvl7pPr>
            <a:lvl8pPr marL="2833688" indent="-2095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bg1"/>
                </a:solidFill>
                <a:latin typeface="Arial Narrow" panose="020B0606020202030204" pitchFamily="34" charset="0"/>
              </a:defRPr>
            </a:lvl8pPr>
            <a:lvl9pPr marL="3290888" indent="-2095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bg1"/>
                </a:solidFill>
                <a:latin typeface="Arial Narrow" panose="020B0606020202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SzPct val="95000"/>
              <a:buFont typeface="Wingdings" panose="05000000000000000000" pitchFamily="2" charset="2"/>
              <a:buChar char="ü"/>
              <a:defRPr/>
            </a:pPr>
            <a:r>
              <a:rPr lang="de-DE" altLang="de-DE" sz="2000" dirty="0">
                <a:cs typeface="Times New Roman" panose="02020603050405020304" pitchFamily="18" charset="0"/>
              </a:rPr>
              <a:t>Die Ergebnisse der Prüfungen werden mit vierfacher Wertung angerechnet.</a:t>
            </a: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SzPct val="95000"/>
              <a:buFont typeface="Wingdings" panose="05000000000000000000" pitchFamily="2" charset="2"/>
              <a:buChar char="ü"/>
              <a:defRPr/>
            </a:pPr>
            <a:r>
              <a:rPr lang="de-DE" altLang="de-DE" sz="2000" dirty="0"/>
              <a:t>Mindestens dreimal (einmal in D oder M oder FS) müssen 5 Punkte erreicht werden. </a:t>
            </a: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SzPct val="95000"/>
              <a:buFont typeface="Wingdings" panose="05000000000000000000" pitchFamily="2" charset="2"/>
              <a:buChar char="ü"/>
              <a:defRPr/>
            </a:pPr>
            <a:r>
              <a:rPr lang="de-DE" altLang="de-DE" sz="2000" dirty="0"/>
              <a:t>Punktsumme der Prüfungsfächer muss 25 betragen. </a:t>
            </a:r>
          </a:p>
          <a:p>
            <a:pPr marL="0" indent="0">
              <a:lnSpc>
                <a:spcPct val="100000"/>
              </a:lnSpc>
              <a:spcBef>
                <a:spcPct val="20000"/>
              </a:spcBef>
              <a:buClr>
                <a:srgbClr val="0BD0D9"/>
              </a:buClr>
              <a:buSzPct val="95000"/>
              <a:buFont typeface="Arial" panose="020B0604020202020204" pitchFamily="34" charset="0"/>
              <a:buNone/>
              <a:defRPr/>
            </a:pPr>
            <a:endParaRPr lang="de-DE" altLang="de-DE" sz="2000" dirty="0">
              <a:cs typeface="Times New Roman" panose="02020603050405020304" pitchFamily="18" charset="0"/>
            </a:endParaRPr>
          </a:p>
        </p:txBody>
      </p:sp>
      <p:sp>
        <p:nvSpPr>
          <p:cNvPr id="2" name="Pfeil nach rechts 1">
            <a:extLst>
              <a:ext uri="{FF2B5EF4-FFF2-40B4-BE49-F238E27FC236}">
                <a16:creationId xmlns:a16="http://schemas.microsoft.com/office/drawing/2014/main" id="{38DE4EA4-5F2C-43EE-AFD4-5D6A45DAB8E3}"/>
              </a:ext>
            </a:extLst>
          </p:cNvPr>
          <p:cNvSpPr/>
          <p:nvPr/>
        </p:nvSpPr>
        <p:spPr>
          <a:xfrm>
            <a:off x="4284663" y="1735138"/>
            <a:ext cx="1008062" cy="2408237"/>
          </a:xfrm>
          <a:prstGeom prst="rightArrow">
            <a:avLst>
              <a:gd name="adj1" fmla="val 24436"/>
              <a:gd name="adj2" fmla="val 50000"/>
            </a:avLst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dirty="0"/>
              <a:t>X4</a:t>
            </a: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E8B5B858-9DB3-8688-CD69-EE82512F55F9}"/>
              </a:ext>
            </a:extLst>
          </p:cNvPr>
          <p:cNvGrpSpPr>
            <a:grpSpLocks/>
          </p:cNvGrpSpPr>
          <p:nvPr/>
        </p:nvGrpSpPr>
        <p:grpSpPr bwMode="auto">
          <a:xfrm>
            <a:off x="2268538" y="1609725"/>
            <a:ext cx="2952750" cy="3240088"/>
            <a:chOff x="2267802" y="1610579"/>
            <a:chExt cx="2952328" cy="3240360"/>
          </a:xfrm>
        </p:grpSpPr>
        <p:sp>
          <p:nvSpPr>
            <p:cNvPr id="4" name="Ellipse 3">
              <a:extLst>
                <a:ext uri="{FF2B5EF4-FFF2-40B4-BE49-F238E27FC236}">
                  <a16:creationId xmlns:a16="http://schemas.microsoft.com/office/drawing/2014/main" id="{A8B2A2E6-7D69-4EEC-82CB-28E1B355A0B9}"/>
                </a:ext>
              </a:extLst>
            </p:cNvPr>
            <p:cNvSpPr/>
            <p:nvPr/>
          </p:nvSpPr>
          <p:spPr>
            <a:xfrm>
              <a:off x="2267802" y="1610579"/>
              <a:ext cx="2952328" cy="324036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21561" name="Textfeld 4">
              <a:extLst>
                <a:ext uri="{FF2B5EF4-FFF2-40B4-BE49-F238E27FC236}">
                  <a16:creationId xmlns:a16="http://schemas.microsoft.com/office/drawing/2014/main" id="{0FCA9A87-6E80-5A54-5979-26652DF080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5774" y="3658453"/>
              <a:ext cx="1151970" cy="923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de-DE" altLang="de-DE" b="1">
                  <a:solidFill>
                    <a:srgbClr val="FF0000"/>
                  </a:solidFill>
                  <a:latin typeface="Arial Narrow" panose="020B0606020202030204" pitchFamily="34" charset="0"/>
                </a:rPr>
                <a:t>Min. 25 P. </a:t>
              </a:r>
              <a:br>
                <a:rPr lang="de-DE" altLang="de-DE" b="1">
                  <a:solidFill>
                    <a:srgbClr val="FF0000"/>
                  </a:solidFill>
                  <a:latin typeface="Arial Narrow" panose="020B0606020202030204" pitchFamily="34" charset="0"/>
                </a:rPr>
              </a:br>
              <a:r>
                <a:rPr lang="de-DE" altLang="de-DE" b="1">
                  <a:solidFill>
                    <a:srgbClr val="FF0000"/>
                  </a:solidFill>
                  <a:latin typeface="Arial Narrow" panose="020B0606020202030204" pitchFamily="34" charset="0"/>
                </a:rPr>
                <a:t>und</a:t>
              </a:r>
              <a:br>
                <a:rPr lang="de-DE" altLang="de-DE" b="1">
                  <a:solidFill>
                    <a:srgbClr val="FF0000"/>
                  </a:solidFill>
                  <a:latin typeface="Arial Narrow" panose="020B0606020202030204" pitchFamily="34" charset="0"/>
                </a:rPr>
              </a:br>
              <a:r>
                <a:rPr lang="de-DE" altLang="de-DE" b="1">
                  <a:solidFill>
                    <a:srgbClr val="FF0000"/>
                  </a:solidFill>
                  <a:latin typeface="Arial Narrow" panose="020B0606020202030204" pitchFamily="34" charset="0"/>
                </a:rPr>
                <a:t>min. 3x5 P.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el 1">
            <a:extLst>
              <a:ext uri="{FF2B5EF4-FFF2-40B4-BE49-F238E27FC236}">
                <a16:creationId xmlns:a16="http://schemas.microsoft.com/office/drawing/2014/main" id="{4EA9840E-44BD-658B-93F6-5B96DFE6A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88" y="274638"/>
            <a:ext cx="7467600" cy="850900"/>
          </a:xfrm>
        </p:spPr>
        <p:txBody>
          <a:bodyPr/>
          <a:lstStyle/>
          <a:p>
            <a:pPr eaLnBrk="1" hangingPunct="1"/>
            <a:r>
              <a:rPr lang="de-DE" altLang="de-DE"/>
              <a:t>Aufbau der Oberstufe</a:t>
            </a:r>
          </a:p>
        </p:txBody>
      </p:sp>
      <p:sp>
        <p:nvSpPr>
          <p:cNvPr id="6147" name="Inhaltsplatzhalter 2">
            <a:extLst>
              <a:ext uri="{FF2B5EF4-FFF2-40B4-BE49-F238E27FC236}">
                <a16:creationId xmlns:a16="http://schemas.microsoft.com/office/drawing/2014/main" id="{C7CB5E36-7DEC-4729-E65A-903415652A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413"/>
            <a:ext cx="7715250" cy="4857750"/>
          </a:xfrm>
        </p:spPr>
        <p:txBody>
          <a:bodyPr/>
          <a:lstStyle/>
          <a:p>
            <a:pPr marL="419100" indent="-382588" eaLnBrk="1" hangingPunct="1">
              <a:buFont typeface="Wingdings 2" panose="05020102010507070707" pitchFamily="18" charset="2"/>
              <a:buChar char=""/>
            </a:pPr>
            <a:r>
              <a:rPr lang="de-DE" altLang="de-DE" sz="2400" dirty="0"/>
              <a:t>Die Jahrgangsstufen 11 und 12 werden zusammen als Qualifikationsphase betrachtet.</a:t>
            </a:r>
          </a:p>
          <a:p>
            <a:pPr marL="419100" indent="-382588" eaLnBrk="1" hangingPunct="1">
              <a:buFont typeface="Wingdings 2" panose="05020102010507070707" pitchFamily="18" charset="2"/>
              <a:buNone/>
            </a:pPr>
            <a:endParaRPr lang="de-DE" altLang="de-DE" sz="2400" dirty="0"/>
          </a:p>
          <a:p>
            <a:pPr marL="419100" indent="-382588" eaLnBrk="1" hangingPunct="1">
              <a:buFont typeface="Wingdings 2" panose="05020102010507070707" pitchFamily="18" charset="2"/>
              <a:buChar char=""/>
            </a:pPr>
            <a:r>
              <a:rPr lang="de-DE" altLang="de-DE" sz="2400" dirty="0"/>
              <a:t>Jedes der 4 Halbjahre der Qualifikationsphase wird mit einem eigenen Zeugnis abgeschlossen.</a:t>
            </a:r>
          </a:p>
          <a:p>
            <a:pPr marL="419100" indent="-382588" eaLnBrk="1" hangingPunct="1">
              <a:buFont typeface="Wingdings 2" panose="05020102010507070707" pitchFamily="18" charset="2"/>
              <a:buNone/>
            </a:pPr>
            <a:endParaRPr lang="de-DE" altLang="de-DE" sz="2400" dirty="0"/>
          </a:p>
          <a:p>
            <a:pPr marL="419100" indent="-382588" eaLnBrk="1" hangingPunct="1">
              <a:buFont typeface="Wingdings 2" panose="05020102010507070707" pitchFamily="18" charset="2"/>
              <a:buChar char=""/>
            </a:pPr>
            <a:r>
              <a:rPr lang="de-DE" altLang="de-DE" sz="2400" dirty="0"/>
              <a:t>Am Ende des 3.Halbjahres (12/I) wird die Zulassung zur schriftlichen Prüfung erteilt.</a:t>
            </a:r>
          </a:p>
          <a:p>
            <a:pPr marL="419100" indent="-382588" eaLnBrk="1" hangingPunct="1">
              <a:buFont typeface="Wingdings 2" panose="05020102010507070707" pitchFamily="18" charset="2"/>
              <a:buNone/>
            </a:pPr>
            <a:endParaRPr lang="de-DE" altLang="de-DE" sz="2400" dirty="0"/>
          </a:p>
          <a:p>
            <a:pPr marL="419100" indent="-382588" eaLnBrk="1" hangingPunct="1">
              <a:buFont typeface="Wingdings 2" panose="05020102010507070707" pitchFamily="18" charset="2"/>
              <a:buChar char=""/>
            </a:pPr>
            <a:r>
              <a:rPr lang="de-DE" altLang="de-DE" sz="2400" dirty="0"/>
              <a:t>Die Zulassung zur mündlichen Prüfung erfolgt am Ende des 4. Halbjahres (12/II).</a:t>
            </a:r>
          </a:p>
          <a:p>
            <a:pPr marL="419100" indent="-382588" eaLnBrk="1" hangingPunct="1">
              <a:buFont typeface="Wingdings 2" panose="05020102010507070707" pitchFamily="18" charset="2"/>
              <a:buNone/>
            </a:pPr>
            <a:endParaRPr lang="de-DE" altLang="de-DE" sz="2400" dirty="0"/>
          </a:p>
          <a:p>
            <a:pPr marL="419100" indent="-382588" eaLnBrk="1" hangingPunct="1">
              <a:buFont typeface="Wingdings 2" panose="05020102010507070707" pitchFamily="18" charset="2"/>
              <a:buChar char=""/>
            </a:pPr>
            <a:r>
              <a:rPr lang="de-DE" altLang="de-DE" sz="2400" dirty="0"/>
              <a:t>Die Prüfungen finden jeweils im Anschluss an die Zulassung statt.</a:t>
            </a:r>
          </a:p>
          <a:p>
            <a:pPr marL="419100" indent="-382588" eaLnBrk="1" hangingPunct="1">
              <a:buFont typeface="Wingdings 2" panose="05020102010507070707" pitchFamily="18" charset="2"/>
              <a:buChar char=""/>
            </a:pPr>
            <a:endParaRPr lang="de-DE" altLang="de-DE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el 1">
            <a:extLst>
              <a:ext uri="{FF2B5EF4-FFF2-40B4-BE49-F238E27FC236}">
                <a16:creationId xmlns:a16="http://schemas.microsoft.com/office/drawing/2014/main" id="{5BFF8236-022B-2910-6340-F64FF05F8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0350"/>
            <a:ext cx="8305800" cy="1295400"/>
          </a:xfrm>
        </p:spPr>
        <p:txBody>
          <a:bodyPr/>
          <a:lstStyle/>
          <a:p>
            <a:pPr eaLnBrk="1" hangingPunct="1"/>
            <a:r>
              <a:rPr lang="de-DE" altLang="de-DE" b="1"/>
              <a:t>1,0?- das Gesamtergebnis</a:t>
            </a:r>
            <a:br>
              <a:rPr lang="de-DE" altLang="de-DE"/>
            </a:br>
            <a:r>
              <a:rPr lang="de-DE" altLang="de-DE"/>
              <a:t>Berechnung der Gesamtqualifikation</a:t>
            </a:r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9EB1FB0D-1263-4AE4-8681-838179E0E4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2756117"/>
              </p:ext>
            </p:extLst>
          </p:nvPr>
        </p:nvGraphicFramePr>
        <p:xfrm>
          <a:off x="755650" y="1916113"/>
          <a:ext cx="7704138" cy="11509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0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80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40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260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5469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arrow" panose="020B0606020202030204" pitchFamily="34" charset="0"/>
                        </a:rPr>
                        <a:t>Teilqualifikation Q</a:t>
                      </a:r>
                    </a:p>
                  </a:txBody>
                  <a:tcPr marL="91427" marR="91427" marT="45673" marB="45673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arrow" panose="020B0606020202030204" pitchFamily="34" charset="0"/>
                        </a:rPr>
                        <a:t>Teilqualifikation A</a:t>
                      </a:r>
                    </a:p>
                  </a:txBody>
                  <a:tcPr marL="91427" marR="91427" marT="45673" marB="45673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arrow" panose="020B0606020202030204" pitchFamily="34" charset="0"/>
                        </a:rPr>
                        <a:t>Gesamt</a:t>
                      </a:r>
                    </a:p>
                  </a:txBody>
                  <a:tcPr marL="91427" marR="91427" marT="45673" marB="45673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arrow" panose="020B0606020202030204" pitchFamily="34" charset="0"/>
                        </a:rPr>
                        <a:t>Durchschnitt</a:t>
                      </a:r>
                    </a:p>
                  </a:txBody>
                  <a:tcPr marL="91427" marR="91427" marT="45673" marB="45673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5469">
                <a:tc>
                  <a:txBody>
                    <a:bodyPr/>
                    <a:lstStyle/>
                    <a:p>
                      <a:pPr algn="ctr"/>
                      <a:r>
                        <a:rPr lang="de-DE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390</a:t>
                      </a:r>
                    </a:p>
                  </a:txBody>
                  <a:tcPr marL="91427" marR="91427" marT="45673" marB="456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212</a:t>
                      </a:r>
                    </a:p>
                  </a:txBody>
                  <a:tcPr marL="91427" marR="91427" marT="45673" marB="456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r>
                        <a:rPr lang="de-DE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02</a:t>
                      </a:r>
                    </a:p>
                  </a:txBody>
                  <a:tcPr marL="91427" marR="91427" marT="45673" marB="456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</a:t>
                      </a:r>
                      <a:r>
                        <a:rPr lang="de-DE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91427" marR="91427" marT="45673" marB="45673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3572" name="Textplatzhalter 4">
            <a:extLst>
              <a:ext uri="{FF2B5EF4-FFF2-40B4-BE49-F238E27FC236}">
                <a16:creationId xmlns:a16="http://schemas.microsoft.com/office/drawing/2014/main" id="{DE57B626-E949-4C05-A61E-B06476638D66}"/>
              </a:ext>
            </a:extLst>
          </p:cNvPr>
          <p:cNvSpPr txBox="1">
            <a:spLocks/>
          </p:cNvSpPr>
          <p:nvPr/>
        </p:nvSpPr>
        <p:spPr bwMode="auto">
          <a:xfrm>
            <a:off x="457200" y="4581525"/>
            <a:ext cx="82296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639763" indent="-246063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857250" indent="-246063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187450" indent="-2095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1462088" indent="-2095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bg1"/>
                </a:solidFill>
                <a:latin typeface="Arial Narrow" panose="020B0606020202030204" pitchFamily="34" charset="0"/>
              </a:defRPr>
            </a:lvl5pPr>
            <a:lvl6pPr marL="1919288" indent="-2095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bg1"/>
                </a:solidFill>
                <a:latin typeface="Arial Narrow" panose="020B0606020202030204" pitchFamily="34" charset="0"/>
              </a:defRPr>
            </a:lvl6pPr>
            <a:lvl7pPr marL="2376488" indent="-2095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bg1"/>
                </a:solidFill>
                <a:latin typeface="Arial Narrow" panose="020B0606020202030204" pitchFamily="34" charset="0"/>
              </a:defRPr>
            </a:lvl7pPr>
            <a:lvl8pPr marL="2833688" indent="-2095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bg1"/>
                </a:solidFill>
                <a:latin typeface="Arial Narrow" panose="020B0606020202030204" pitchFamily="34" charset="0"/>
              </a:defRPr>
            </a:lvl8pPr>
            <a:lvl9pPr marL="3290888" indent="-2095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bg1"/>
                </a:solidFill>
                <a:latin typeface="Arial Narrow" panose="020B0606020202030204" pitchFamily="34" charset="0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SzPct val="95000"/>
              <a:buFont typeface="Arial" panose="020B0604020202020204" pitchFamily="34" charset="0"/>
              <a:buNone/>
              <a:defRPr/>
            </a:pPr>
            <a:r>
              <a:rPr lang="de-DE" altLang="de-DE" sz="2400" dirty="0">
                <a:cs typeface="Times New Roman" panose="02020603050405020304" pitchFamily="18" charset="0"/>
              </a:rPr>
              <a:t>Die Punktzahlen der Teilqualifikationsbereiche A und Q werden addiert, die Gesamtpunktzahl wird gemäß der Prüfungsordnung in den entsprechenden Notendurchschnitt umgerechnet</a:t>
            </a:r>
            <a:r>
              <a:rPr lang="de-DE" alt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2549" name="Textfeld 4">
            <a:extLst>
              <a:ext uri="{FF2B5EF4-FFF2-40B4-BE49-F238E27FC236}">
                <a16:creationId xmlns:a16="http://schemas.microsoft.com/office/drawing/2014/main" id="{6BF313D6-BCA3-E7C4-4A55-87FADA3C55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3200400"/>
            <a:ext cx="17287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Min. 200 Punkte </a:t>
            </a:r>
            <a:br>
              <a:rPr lang="de-DE" altLang="de-DE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de-DE" altLang="de-DE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max. 7 Unterkurse</a:t>
            </a:r>
            <a:endParaRPr lang="de-DE" altLang="de-DE"/>
          </a:p>
        </p:txBody>
      </p:sp>
      <p:sp>
        <p:nvSpPr>
          <p:cNvPr id="22550" name="Rechteck 5">
            <a:extLst>
              <a:ext uri="{FF2B5EF4-FFF2-40B4-BE49-F238E27FC236}">
                <a16:creationId xmlns:a16="http://schemas.microsoft.com/office/drawing/2014/main" id="{E3CE19C4-9579-0FCE-9BBD-2CA54B0FCC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8650" y="3200400"/>
            <a:ext cx="1557338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de-DE" altLang="de-DE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Min. 100 Punkte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1D45E049-2E6C-4572-B5FA-9B4FE67E5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88913"/>
            <a:ext cx="8305800" cy="935037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de-DE" sz="7200" dirty="0">
                <a:latin typeface="Chiller" pitchFamily="82" charset="0"/>
              </a:rPr>
              <a:t>„nicht bestanden“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D4191FD6-F4B2-4D74-81BE-287C883F75C8}"/>
              </a:ext>
            </a:extLst>
          </p:cNvPr>
          <p:cNvSpPr txBox="1">
            <a:spLocks/>
          </p:cNvSpPr>
          <p:nvPr/>
        </p:nvSpPr>
        <p:spPr>
          <a:xfrm>
            <a:off x="935038" y="1196975"/>
            <a:ext cx="7273925" cy="5184775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088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anose="05000000000000000000" pitchFamily="2" charset="2"/>
              <a:buNone/>
              <a:defRPr/>
            </a:pPr>
            <a:r>
              <a:rPr lang="de-DE" sz="32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itchFamily="18" charset="0"/>
              </a:rPr>
              <a:t>Teilqualifikation Q: </a:t>
            </a:r>
          </a:p>
          <a:p>
            <a:pPr>
              <a:lnSpc>
                <a:spcPct val="150000"/>
              </a:lnSpc>
              <a:defRPr/>
            </a:pPr>
            <a:r>
              <a:rPr lang="de-DE" sz="2200" dirty="0">
                <a:solidFill>
                  <a:schemeClr val="bg1"/>
                </a:solidFill>
                <a:latin typeface="Arial Narrow" panose="020B0606020202030204" pitchFamily="34" charset="0"/>
                <a:cs typeface="Times New Roman" pitchFamily="18" charset="0"/>
              </a:rPr>
              <a:t>ein „ungenügend“</a:t>
            </a:r>
          </a:p>
          <a:p>
            <a:pPr>
              <a:lnSpc>
                <a:spcPct val="150000"/>
              </a:lnSpc>
              <a:defRPr/>
            </a:pPr>
            <a:r>
              <a:rPr lang="de-DE" sz="2200" dirty="0">
                <a:solidFill>
                  <a:schemeClr val="bg1"/>
                </a:solidFill>
                <a:latin typeface="Arial Narrow" panose="020B0606020202030204" pitchFamily="34" charset="0"/>
                <a:cs typeface="Times New Roman" pitchFamily="18" charset="0"/>
              </a:rPr>
              <a:t>weniger als 200 Punkte</a:t>
            </a:r>
          </a:p>
          <a:p>
            <a:pPr>
              <a:lnSpc>
                <a:spcPct val="150000"/>
              </a:lnSpc>
              <a:defRPr/>
            </a:pPr>
            <a:r>
              <a:rPr lang="de-DE" sz="2200" dirty="0">
                <a:solidFill>
                  <a:schemeClr val="bg1"/>
                </a:solidFill>
                <a:latin typeface="Arial Narrow" panose="020B0606020202030204" pitchFamily="34" charset="0"/>
                <a:cs typeface="Times New Roman" pitchFamily="18" charset="0"/>
              </a:rPr>
              <a:t>8 einzubringende Unterkurse (schlechter als 5 Punkte)</a:t>
            </a:r>
          </a:p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  <a:defRPr/>
            </a:pPr>
            <a:r>
              <a:rPr lang="de-DE" sz="32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itchFamily="18" charset="0"/>
              </a:rPr>
              <a:t>Teilqualifikation A:</a:t>
            </a:r>
          </a:p>
          <a:p>
            <a:pPr>
              <a:lnSpc>
                <a:spcPct val="150000"/>
              </a:lnSpc>
              <a:defRPr/>
            </a:pPr>
            <a:r>
              <a:rPr lang="de-DE" sz="2200" dirty="0">
                <a:solidFill>
                  <a:schemeClr val="bg1"/>
                </a:solidFill>
                <a:latin typeface="Arial Narrow" panose="020B0606020202030204" pitchFamily="34" charset="0"/>
                <a:cs typeface="Times New Roman" pitchFamily="18" charset="0"/>
              </a:rPr>
              <a:t>Weniger als 25 Punkte in den Prüfungsfächern</a:t>
            </a:r>
          </a:p>
          <a:p>
            <a:pPr>
              <a:lnSpc>
                <a:spcPct val="150000"/>
              </a:lnSpc>
              <a:defRPr/>
            </a:pPr>
            <a:r>
              <a:rPr lang="de-DE" sz="2200" dirty="0">
                <a:solidFill>
                  <a:schemeClr val="bg1"/>
                </a:solidFill>
                <a:latin typeface="Arial Narrow" panose="020B0606020202030204" pitchFamily="34" charset="0"/>
                <a:cs typeface="Times New Roman" pitchFamily="18" charset="0"/>
              </a:rPr>
              <a:t>Nur in 2 Prüfungsfächern mindestens 5 Punkte</a:t>
            </a:r>
          </a:p>
          <a:p>
            <a:pPr>
              <a:lnSpc>
                <a:spcPct val="150000"/>
              </a:lnSpc>
              <a:defRPr/>
            </a:pPr>
            <a:r>
              <a:rPr lang="de-DE" sz="2200" dirty="0">
                <a:solidFill>
                  <a:schemeClr val="bg1"/>
                </a:solidFill>
                <a:latin typeface="Arial Narrow" panose="020B0606020202030204" pitchFamily="34" charset="0"/>
                <a:cs typeface="Times New Roman" pitchFamily="18" charset="0"/>
              </a:rPr>
              <a:t>Weniger als 100 Punkte (bei 4-facher Wertung)</a:t>
            </a:r>
          </a:p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  <a:defRPr/>
            </a:pPr>
            <a:endParaRPr lang="de-DE" sz="2400" b="1" dirty="0">
              <a:solidFill>
                <a:schemeClr val="bg1"/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>
              <a:defRPr/>
            </a:pPr>
            <a:endParaRPr lang="de-DE" sz="24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>
              <a:buFont typeface="Wingdings" panose="05000000000000000000" pitchFamily="2" charset="2"/>
              <a:buNone/>
              <a:defRPr/>
            </a:pPr>
            <a:endParaRPr lang="de-DE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C9190DD-0391-4809-8F9D-10B5349D9C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98475" y="215900"/>
            <a:ext cx="8147050" cy="65976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lnSpc>
                <a:spcPct val="100000"/>
              </a:lnSpc>
              <a:spcAft>
                <a:spcPts val="1200"/>
              </a:spcAft>
              <a:defRPr/>
            </a:pPr>
            <a:br>
              <a:rPr lang="de-DE" sz="2400" dirty="0">
                <a:latin typeface="Times New Roman" pitchFamily="18" charset="0"/>
              </a:rPr>
            </a:br>
            <a:br>
              <a:rPr lang="de-DE" sz="2400" dirty="0">
                <a:latin typeface="Times New Roman" pitchFamily="18" charset="0"/>
              </a:rPr>
            </a:br>
            <a:br>
              <a:rPr lang="de-DE" sz="2800" dirty="0">
                <a:latin typeface="Times New Roman" pitchFamily="18" charset="0"/>
              </a:rPr>
            </a:br>
            <a:br>
              <a:rPr lang="de-DE" sz="2400" dirty="0">
                <a:latin typeface="Times New Roman" pitchFamily="18" charset="0"/>
              </a:rPr>
            </a:br>
            <a:r>
              <a:rPr lang="de-DE" sz="2700" b="1" dirty="0"/>
              <a:t>Fall1:</a:t>
            </a:r>
            <a:br>
              <a:rPr lang="de-DE" sz="2700" b="1" dirty="0"/>
            </a:br>
            <a:r>
              <a:rPr lang="de-DE" sz="2700" dirty="0"/>
              <a:t>Die obligatorische Prüfung im 4. Fach</a:t>
            </a:r>
            <a:br>
              <a:rPr lang="de-DE" sz="2700" dirty="0"/>
            </a:br>
            <a:br>
              <a:rPr lang="de-DE" sz="2700" dirty="0"/>
            </a:br>
            <a:r>
              <a:rPr lang="de-DE" sz="2700" b="1" dirty="0"/>
              <a:t>Fall 2:</a:t>
            </a:r>
            <a:br>
              <a:rPr lang="de-DE" sz="2700" dirty="0"/>
            </a:br>
            <a:r>
              <a:rPr lang="de-DE" sz="2700" dirty="0"/>
              <a:t>Die obligatorische Prüfung im 5. Fach (Präsentationsprüfung)</a:t>
            </a:r>
            <a:br>
              <a:rPr lang="de-DE" sz="2700" dirty="0"/>
            </a:br>
            <a:br>
              <a:rPr lang="de-DE" sz="2700" dirty="0"/>
            </a:br>
            <a:r>
              <a:rPr lang="de-DE" sz="2700" b="1" dirty="0"/>
              <a:t>Fall 3:</a:t>
            </a:r>
            <a:br>
              <a:rPr lang="de-DE" sz="2700" b="1" dirty="0"/>
            </a:br>
            <a:r>
              <a:rPr lang="de-DE" sz="2700" dirty="0"/>
              <a:t>Zusätzliche mündliche Abiturprüfungen (ZMAP) in den Fächern des schriftlichen Abiturs, wenn die Bedingungen des Prüfungsbereichs noch nicht erfüllt sind.</a:t>
            </a:r>
            <a:br>
              <a:rPr lang="de-DE" sz="2700" dirty="0"/>
            </a:br>
            <a:br>
              <a:rPr lang="de-DE" sz="2700" dirty="0"/>
            </a:br>
            <a:r>
              <a:rPr lang="de-DE" sz="2700" b="1" dirty="0"/>
              <a:t>Fall 4:</a:t>
            </a:r>
            <a:br>
              <a:rPr lang="de-DE" sz="2700" b="1" dirty="0"/>
            </a:br>
            <a:r>
              <a:rPr lang="de-DE" sz="2700" dirty="0"/>
              <a:t>Freiwillige zusätzliche mündliche Abiturprüfungen (ZMAP) in den Fächern des schriftlichen Abiturs zur Verbesserung der Abi-Note. (Vorsicht auch Verschlechterung ist möglich!)</a:t>
            </a:r>
            <a:br>
              <a:rPr lang="de-DE" sz="2700" dirty="0"/>
            </a:br>
            <a:br>
              <a:rPr lang="de-DE" sz="1800" dirty="0"/>
            </a:br>
            <a:br>
              <a:rPr lang="de-DE" sz="1800" dirty="0"/>
            </a:br>
            <a:br>
              <a:rPr lang="de-DE" sz="2000" b="1" dirty="0"/>
            </a:br>
            <a:endParaRPr lang="de-DE" sz="2000" b="1" dirty="0">
              <a:latin typeface="Times New Roman" pitchFamily="18" charset="0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90055C13-4D26-469A-9ED1-A2107FB26A74}"/>
              </a:ext>
            </a:extLst>
          </p:cNvPr>
          <p:cNvSpPr/>
          <p:nvPr/>
        </p:nvSpPr>
        <p:spPr>
          <a:xfrm>
            <a:off x="414338" y="209550"/>
            <a:ext cx="5957887" cy="7540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de-DE" sz="4300" b="1" dirty="0">
                <a:solidFill>
                  <a:prstClr val="white"/>
                </a:solidFill>
                <a:latin typeface="Arial Narrow" panose="020B0606020202030204" pitchFamily="34" charset="0"/>
                <a:ea typeface="+mj-ea"/>
                <a:cs typeface="Calibri" panose="020F0502020204030204" pitchFamily="34" charset="0"/>
              </a:rPr>
              <a:t>Die mündliche Prüfung </a:t>
            </a:r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1B8979-B3E5-403D-9A11-AAB1FA331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191667"/>
          </a:xfrm>
        </p:spPr>
        <p:txBody>
          <a:bodyPr/>
          <a:lstStyle/>
          <a:p>
            <a:r>
              <a:rPr lang="de-DE" sz="2800" dirty="0"/>
              <a:t>Tabelle zur Errechnung der Gesamtnote von schriftlicher und mündlicher Prüfung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A9A3B7C-907B-ECC2-0906-6E4C70029B2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288" t="19201" r="19287" b="8001"/>
          <a:stretch>
            <a:fillRect/>
          </a:stretch>
        </p:blipFill>
        <p:spPr>
          <a:xfrm>
            <a:off x="1115616" y="1484784"/>
            <a:ext cx="6912768" cy="4608512"/>
          </a:xfrm>
          <a:prstGeom prst="rect">
            <a:avLst/>
          </a:prstGeom>
        </p:spPr>
      </p:pic>
      <p:sp>
        <p:nvSpPr>
          <p:cNvPr id="3" name="Flussdiagramm: Verbinder 2">
            <a:extLst>
              <a:ext uri="{FF2B5EF4-FFF2-40B4-BE49-F238E27FC236}">
                <a16:creationId xmlns:a16="http://schemas.microsoft.com/office/drawing/2014/main" id="{199D8C22-6579-4988-B956-0EF88549076F}"/>
              </a:ext>
            </a:extLst>
          </p:cNvPr>
          <p:cNvSpPr/>
          <p:nvPr/>
        </p:nvSpPr>
        <p:spPr>
          <a:xfrm>
            <a:off x="3131840" y="4293096"/>
            <a:ext cx="288032" cy="288032"/>
          </a:xfrm>
          <a:prstGeom prst="flowChartConnector">
            <a:avLst/>
          </a:prstGeom>
          <a:solidFill>
            <a:schemeClr val="accent1">
              <a:alpha val="1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2774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44C8DFF1-8320-2EAF-AD62-774A095E7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sz="4800" dirty="0"/>
              <a:t>Link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3C3AEA04-426F-E3AE-BDAF-35ACE46D58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de-DE" altLang="de-DE" sz="4000" u="sng" dirty="0">
                <a:hlinkClick r:id="rId2"/>
              </a:rPr>
              <a:t>www.deutscheschule.hu</a:t>
            </a:r>
            <a:endParaRPr lang="de-DE" altLang="de-DE" sz="4000" u="sng" dirty="0"/>
          </a:p>
          <a:p>
            <a:pPr eaLnBrk="1" hangingPunct="1"/>
            <a:endParaRPr lang="de-DE" altLang="de-DE" sz="2000" dirty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2000" dirty="0"/>
              <a:t>		→ </a:t>
            </a:r>
            <a:r>
              <a:rPr lang="de-DE" altLang="de-DE" sz="2400" dirty="0"/>
              <a:t>deutsch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2400" dirty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2400" dirty="0"/>
              <a:t>		→ Gymnasium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2400" dirty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2400" dirty="0"/>
              <a:t>		→ Oberstufe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2400" dirty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2400" dirty="0"/>
              <a:t>		→ Überblick über alle wichtigen Aspekte der Oberstufe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095FC37E-7D1A-B6E7-F51C-673559EA8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altLang="hu-HU"/>
              <a:t>A magyar rendszerű vizsga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4414CF76-F4CD-47F3-BF61-D9626ED3634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42900" indent="-342900" defTabSz="914400">
              <a:lnSpc>
                <a:spcPct val="100000"/>
              </a:lnSpc>
              <a:spcBef>
                <a:spcPct val="20000"/>
              </a:spcBef>
              <a:buClr>
                <a:srgbClr val="9999FF"/>
              </a:buClr>
              <a:buFont typeface="Arial" panose="020B0604020202020204" pitchFamily="34" charset="0"/>
              <a:buBlip>
                <a:blip r:embed="rId2"/>
              </a:buBlip>
              <a:defRPr/>
            </a:pPr>
            <a:r>
              <a:rPr lang="hu-HU" altLang="hu-HU" sz="2400" kern="0" dirty="0">
                <a:solidFill>
                  <a:srgbClr val="FFFFFF"/>
                </a:solidFill>
              </a:rPr>
              <a:t>Jelentkezés 2027. február 15-ig</a:t>
            </a:r>
          </a:p>
          <a:p>
            <a:pPr marL="342900" indent="-342900" defTabSz="914400">
              <a:lnSpc>
                <a:spcPct val="100000"/>
              </a:lnSpc>
              <a:spcBef>
                <a:spcPct val="20000"/>
              </a:spcBef>
              <a:buClr>
                <a:srgbClr val="9999FF"/>
              </a:buClr>
              <a:buFont typeface="Arial" panose="020B0604020202020204" pitchFamily="34" charset="0"/>
              <a:buNone/>
              <a:defRPr/>
            </a:pPr>
            <a:endParaRPr lang="hu-HU" altLang="hu-HU" sz="2400" kern="0" dirty="0">
              <a:solidFill>
                <a:srgbClr val="FFFFFF"/>
              </a:solidFill>
            </a:endParaRPr>
          </a:p>
          <a:p>
            <a:pPr marL="342900" indent="-342900" defTabSz="914400">
              <a:lnSpc>
                <a:spcPct val="100000"/>
              </a:lnSpc>
              <a:spcBef>
                <a:spcPct val="20000"/>
              </a:spcBef>
              <a:buClr>
                <a:srgbClr val="9999FF"/>
              </a:buClr>
              <a:buFont typeface="Arial" panose="020B0604020202020204" pitchFamily="34" charset="0"/>
              <a:buBlip>
                <a:blip r:embed="rId2"/>
              </a:buBlip>
              <a:defRPr/>
            </a:pPr>
            <a:r>
              <a:rPr lang="hu-HU" altLang="hu-HU" sz="2400" kern="0" dirty="0">
                <a:solidFill>
                  <a:srgbClr val="FFFFFF"/>
                </a:solidFill>
              </a:rPr>
              <a:t>Közép- vagy emelt szintű vizsgára</a:t>
            </a:r>
          </a:p>
          <a:p>
            <a:pPr marL="0" indent="0" defTabSz="914400">
              <a:lnSpc>
                <a:spcPct val="100000"/>
              </a:lnSpc>
              <a:spcBef>
                <a:spcPct val="20000"/>
              </a:spcBef>
              <a:buClr>
                <a:srgbClr val="9999FF"/>
              </a:buClr>
              <a:buFont typeface="Arial" panose="020B0604020202020204" pitchFamily="34" charset="0"/>
              <a:buNone/>
              <a:defRPr/>
            </a:pPr>
            <a:endParaRPr lang="hu-HU" altLang="hu-HU" sz="2400" kern="0" dirty="0">
              <a:solidFill>
                <a:srgbClr val="FFFFFF"/>
              </a:solidFill>
            </a:endParaRPr>
          </a:p>
          <a:p>
            <a:pPr marL="342900" indent="-342900" defTabSz="914400">
              <a:lnSpc>
                <a:spcPct val="100000"/>
              </a:lnSpc>
              <a:spcBef>
                <a:spcPct val="20000"/>
              </a:spcBef>
              <a:buClr>
                <a:srgbClr val="9999FF"/>
              </a:buClr>
              <a:buFont typeface="Arial" panose="020B0604020202020204" pitchFamily="34" charset="0"/>
              <a:buBlip>
                <a:blip r:embed="rId2"/>
              </a:buBlip>
              <a:defRPr/>
            </a:pPr>
            <a:r>
              <a:rPr lang="hu-HU" altLang="hu-HU" sz="2400" kern="0" dirty="0">
                <a:solidFill>
                  <a:srgbClr val="FFFFFF"/>
                </a:solidFill>
              </a:rPr>
              <a:t>Az emelt szintű vizsgák külső helyszínen zajlanak, nem a középiskola szervezi</a:t>
            </a:r>
          </a:p>
          <a:p>
            <a:pPr marL="0" indent="0" defTabSz="914400">
              <a:lnSpc>
                <a:spcPct val="100000"/>
              </a:lnSpc>
              <a:spcBef>
                <a:spcPct val="20000"/>
              </a:spcBef>
              <a:buClr>
                <a:srgbClr val="9999FF"/>
              </a:buClr>
              <a:buFont typeface="Arial" panose="020B0604020202020204" pitchFamily="34" charset="0"/>
              <a:buNone/>
              <a:defRPr/>
            </a:pPr>
            <a:endParaRPr lang="hu-HU" altLang="hu-HU" sz="2400" kern="0" dirty="0">
              <a:solidFill>
                <a:srgbClr val="FFFFFF"/>
              </a:solidFill>
            </a:endParaRPr>
          </a:p>
          <a:p>
            <a:pPr marL="342900" indent="-342900" defTabSz="914400">
              <a:lnSpc>
                <a:spcPct val="100000"/>
              </a:lnSpc>
              <a:spcBef>
                <a:spcPct val="20000"/>
              </a:spcBef>
              <a:buClr>
                <a:srgbClr val="9999FF"/>
              </a:buClr>
              <a:buFont typeface="Arial" panose="020B0604020202020204" pitchFamily="34" charset="0"/>
              <a:buBlip>
                <a:blip r:embed="rId2"/>
              </a:buBlip>
              <a:defRPr/>
            </a:pPr>
            <a:r>
              <a:rPr lang="hu-HU" altLang="hu-HU" sz="2400" kern="0" dirty="0">
                <a:solidFill>
                  <a:srgbClr val="FFFFFF"/>
                </a:solidFill>
              </a:rPr>
              <a:t>Az emelt szintű vizsgára való jelentkezésnek nem feltétele az emelt szintű oktatáson való részvétel</a:t>
            </a:r>
          </a:p>
          <a:p>
            <a:pPr marL="342900" indent="-342900" defTabSz="914400">
              <a:lnSpc>
                <a:spcPct val="100000"/>
              </a:lnSpc>
              <a:spcBef>
                <a:spcPct val="20000"/>
              </a:spcBef>
              <a:buClr>
                <a:srgbClr val="9999FF"/>
              </a:buClr>
              <a:buFont typeface="Arial" panose="020B0604020202020204" pitchFamily="34" charset="0"/>
              <a:buNone/>
              <a:defRPr/>
            </a:pPr>
            <a:endParaRPr lang="hu-HU" altLang="hu-HU" sz="2400" kern="0" dirty="0">
              <a:solidFill>
                <a:srgbClr val="FFFFFF"/>
              </a:solidFill>
            </a:endParaRPr>
          </a:p>
          <a:p>
            <a:pPr marL="342900" indent="-342900" defTabSz="914400">
              <a:lnSpc>
                <a:spcPct val="100000"/>
              </a:lnSpc>
              <a:spcBef>
                <a:spcPct val="20000"/>
              </a:spcBef>
              <a:buClr>
                <a:srgbClr val="9999FF"/>
              </a:buClr>
              <a:buFont typeface="Arial" panose="020B0604020202020204" pitchFamily="34" charset="0"/>
              <a:buBlip>
                <a:blip r:embed="rId2"/>
              </a:buBlip>
              <a:defRPr/>
            </a:pPr>
            <a:r>
              <a:rPr lang="hu-HU" altLang="hu-HU" sz="2400" kern="0" dirty="0">
                <a:solidFill>
                  <a:srgbClr val="FFFFFF"/>
                </a:solidFill>
              </a:rPr>
              <a:t>A jelentkezés nem módosítható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endParaRPr lang="hu-HU" altLang="hu-HU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cover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BFACC8DF-FF6A-E6FC-5725-99B575C08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altLang="hu-HU" sz="4000"/>
              <a:t>A magyar tantárgyi vizsga értékelése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C9E7C372-CA7E-49F3-A95D-36D40ED9DA7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hu-HU" altLang="hu-HU" sz="2800" dirty="0"/>
              <a:t>Max. elérhető pontszám : 150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endParaRPr lang="hu-HU" altLang="hu-HU" sz="2800" dirty="0"/>
          </a:p>
          <a:p>
            <a:pPr eaLnBrk="1" hangingPunct="1">
              <a:defRPr/>
            </a:pPr>
            <a:r>
              <a:rPr lang="hu-HU" altLang="hu-HU" sz="2800" dirty="0"/>
              <a:t>A teljesítményt %-ban és jegyben is kifejezik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endParaRPr lang="hu-HU" altLang="hu-HU" sz="2800" dirty="0"/>
          </a:p>
          <a:p>
            <a:pPr eaLnBrk="1" hangingPunct="1">
              <a:defRPr/>
            </a:pPr>
            <a:r>
              <a:rPr lang="hu-HU" altLang="hu-HU" sz="2800" dirty="0"/>
              <a:t>A magyar nyelvű tárgyak %-os eredménye alapján számolják a német pontszámot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endParaRPr lang="hu-HU" altLang="hu-HU" sz="2800" dirty="0"/>
          </a:p>
          <a:p>
            <a:pPr eaLnBrk="1" hangingPunct="1">
              <a:defRPr/>
            </a:pPr>
            <a:r>
              <a:rPr lang="hu-HU" altLang="hu-HU" sz="2800" dirty="0"/>
              <a:t>A német nyelvű tárgyak pontszáma alapján számoljuk át a %-ot a magyar bizonyítványba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hu-HU" altLang="hu-HU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cover dir="r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5953B42D-C658-2191-101E-C50156723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altLang="hu-HU" sz="4000"/>
              <a:t>Magyar érettségi bizonyítvány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116E047F-7F65-4385-6C6A-8352ABB773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hu-HU" altLang="hu-HU" sz="3600" b="1" u="sng"/>
              <a:t>Öt vizsgatárgy</a:t>
            </a:r>
          </a:p>
          <a:p>
            <a:pPr eaLnBrk="1" hangingPunct="1">
              <a:buFontTx/>
              <a:buChar char="-"/>
            </a:pPr>
            <a:r>
              <a:rPr lang="hu-HU" altLang="hu-HU" sz="3600"/>
              <a:t>Magyar nyelv és irodalom</a:t>
            </a:r>
          </a:p>
          <a:p>
            <a:pPr eaLnBrk="1" hangingPunct="1">
              <a:buFontTx/>
              <a:buChar char="-"/>
            </a:pPr>
            <a:r>
              <a:rPr lang="hu-HU" altLang="hu-HU" sz="3600"/>
              <a:t>Német</a:t>
            </a:r>
          </a:p>
          <a:p>
            <a:pPr eaLnBrk="1" hangingPunct="1">
              <a:buFontTx/>
              <a:buChar char="-"/>
            </a:pPr>
            <a:r>
              <a:rPr lang="hu-HU" altLang="hu-HU" sz="3600"/>
              <a:t>Matematika</a:t>
            </a:r>
          </a:p>
          <a:p>
            <a:pPr eaLnBrk="1" hangingPunct="1">
              <a:buFontTx/>
              <a:buChar char="-"/>
            </a:pPr>
            <a:r>
              <a:rPr lang="hu-HU" altLang="hu-HU" sz="3600"/>
              <a:t>Történelem</a:t>
            </a:r>
          </a:p>
          <a:p>
            <a:pPr eaLnBrk="1" hangingPunct="1">
              <a:buFontTx/>
              <a:buChar char="-"/>
            </a:pPr>
            <a:r>
              <a:rPr lang="hu-HU" altLang="hu-HU" sz="3600"/>
              <a:t>Választott tárgy</a:t>
            </a:r>
          </a:p>
        </p:txBody>
      </p:sp>
    </p:spTree>
  </p:cSld>
  <p:clrMapOvr>
    <a:masterClrMapping/>
  </p:clrMapOvr>
  <p:transition spd="slow">
    <p:cover dir="r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0B27435F-95FD-78A9-D104-70A7CC3A2E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5" y="414338"/>
            <a:ext cx="8229600" cy="1143000"/>
          </a:xfrm>
        </p:spPr>
        <p:txBody>
          <a:bodyPr/>
          <a:lstStyle/>
          <a:p>
            <a:pPr eaLnBrk="1" hangingPunct="1"/>
            <a:r>
              <a:rPr lang="hu-HU" altLang="hu-HU" b="1"/>
              <a:t>Az érettségi vizsga osztályzatai</a:t>
            </a:r>
          </a:p>
        </p:txBody>
      </p:sp>
      <p:graphicFrame>
        <p:nvGraphicFramePr>
          <p:cNvPr id="40017" name="Group 81">
            <a:extLst>
              <a:ext uri="{FF2B5EF4-FFF2-40B4-BE49-F238E27FC236}">
                <a16:creationId xmlns:a16="http://schemas.microsoft.com/office/drawing/2014/main" id="{46119371-C8E5-458A-9C9E-E721405CB4F5}"/>
              </a:ext>
            </a:extLst>
          </p:cNvPr>
          <p:cNvGraphicFramePr>
            <a:graphicFrameLocks noGrp="1"/>
          </p:cNvGraphicFramePr>
          <p:nvPr>
            <p:ph type="tbl" idx="1"/>
          </p:nvPr>
        </p:nvGraphicFramePr>
        <p:xfrm>
          <a:off x="457200" y="1600200"/>
          <a:ext cx="8229600" cy="4533900"/>
        </p:xfrm>
        <a:graphic>
          <a:graphicData uri="http://schemas.openxmlformats.org/drawingml/2006/table">
            <a:tbl>
              <a:tblPr/>
              <a:tblGrid>
                <a:gridCol w="1882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16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542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47700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Középszint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rowSpan="7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hu-H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Emelt szint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%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osztályzat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osztályzat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100-80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100-60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79-60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59-47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59-40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46-33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39-25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32-25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24-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24-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cover dir="r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0AD835F4-E3D1-8B9B-EB22-89A111190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hu-HU" altLang="hu-HU" b="1"/>
              <a:t>A magyar vizsgaeredmények átszámítása német pontokra</a:t>
            </a:r>
          </a:p>
        </p:txBody>
      </p:sp>
      <p:graphicFrame>
        <p:nvGraphicFramePr>
          <p:cNvPr id="43100" name="Group 92">
            <a:extLst>
              <a:ext uri="{FF2B5EF4-FFF2-40B4-BE49-F238E27FC236}">
                <a16:creationId xmlns:a16="http://schemas.microsoft.com/office/drawing/2014/main" id="{18FBFEED-79DC-4CD4-9A0B-15383591796E}"/>
              </a:ext>
            </a:extLst>
          </p:cNvPr>
          <p:cNvGraphicFramePr>
            <a:graphicFrameLocks noGrp="1"/>
          </p:cNvGraphicFramePr>
          <p:nvPr>
            <p:ph type="tbl" idx="1"/>
          </p:nvPr>
        </p:nvGraphicFramePr>
        <p:xfrm>
          <a:off x="457200" y="1557338"/>
          <a:ext cx="8229600" cy="4662522"/>
        </p:xfrm>
        <a:graphic>
          <a:graphicData uri="http://schemas.openxmlformats.org/drawingml/2006/table">
            <a:tbl>
              <a:tblPr/>
              <a:tblGrid>
                <a:gridCol w="1954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3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4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272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805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%</a:t>
                      </a:r>
                    </a:p>
                  </a:txBody>
                  <a:tcPr marT="45669" marB="4566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Német pont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rowSpan="9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hu-H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T="45669" marB="456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%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Német pont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05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100-95</a:t>
                      </a:r>
                    </a:p>
                  </a:txBody>
                  <a:tcPr marT="45669" marB="4566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15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59-55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7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05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94-90</a:t>
                      </a:r>
                    </a:p>
                  </a:txBody>
                  <a:tcPr marT="45669" marB="4566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14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54-50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6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05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89-85</a:t>
                      </a:r>
                    </a:p>
                  </a:txBody>
                  <a:tcPr marT="45669" marB="4566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13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49-45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5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05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84-80</a:t>
                      </a:r>
                    </a:p>
                  </a:txBody>
                  <a:tcPr marT="45669" marB="4566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12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44-40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4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805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79-75</a:t>
                      </a:r>
                    </a:p>
                  </a:txBody>
                  <a:tcPr marT="45669" marB="4566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11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39-34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3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805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74-70</a:t>
                      </a:r>
                    </a:p>
                  </a:txBody>
                  <a:tcPr marT="45669" marB="4566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10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33-27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805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69-65</a:t>
                      </a:r>
                    </a:p>
                  </a:txBody>
                  <a:tcPr marT="45669" marB="4566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9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26-25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805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64-60</a:t>
                      </a:r>
                    </a:p>
                  </a:txBody>
                  <a:tcPr marT="45669" marB="4566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8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24-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T="45669" marB="4566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cover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el 1">
            <a:extLst>
              <a:ext uri="{FF2B5EF4-FFF2-40B4-BE49-F238E27FC236}">
                <a16:creationId xmlns:a16="http://schemas.microsoft.com/office/drawing/2014/main" id="{8D0ADAEF-C069-F957-12A0-C9D0D7E0F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44450"/>
            <a:ext cx="8424863" cy="1325563"/>
          </a:xfrm>
        </p:spPr>
        <p:txBody>
          <a:bodyPr/>
          <a:lstStyle/>
          <a:p>
            <a:pPr eaLnBrk="1" hangingPunct="1"/>
            <a:r>
              <a:rPr lang="de-DE" altLang="de-DE"/>
              <a:t>Versäumnisse und Entschuldigungspraxis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7895EB8D-C4AE-449A-A375-9B660000E9B4}"/>
              </a:ext>
            </a:extLst>
          </p:cNvPr>
          <p:cNvSpPr txBox="1">
            <a:spLocks/>
          </p:cNvSpPr>
          <p:nvPr/>
        </p:nvSpPr>
        <p:spPr bwMode="auto">
          <a:xfrm>
            <a:off x="468313" y="1454150"/>
            <a:ext cx="78867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bg1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bg1"/>
                </a:solidFill>
                <a:latin typeface="Arial Narrow" panose="020B0606020202030204" pitchFamily="34" charset="0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Arial Narrow" panose="020B0606020202030204" pitchFamily="34" charset="0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bg1"/>
                </a:solidFill>
                <a:latin typeface="Arial Narrow" panose="020B0606020202030204" pitchFamily="34" charset="0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bg1"/>
                </a:solidFill>
                <a:latin typeface="Arial Narrow" panose="020B060602020203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9100" indent="-382588" eaLnBrk="1" hangingPunct="1">
              <a:buFont typeface="Wingdings 2" panose="05020102010507070707" pitchFamily="18" charset="2"/>
              <a:buChar char=""/>
              <a:defRPr/>
            </a:pPr>
            <a:r>
              <a:rPr lang="de-DE" altLang="de-DE" sz="2400" dirty="0"/>
              <a:t>Es gilt für alle Fächer Anwesenheitspflicht.</a:t>
            </a:r>
          </a:p>
          <a:p>
            <a:pPr marL="419100" indent="-382588" eaLnBrk="1" hangingPunct="1">
              <a:buFont typeface="Wingdings 2" panose="05020102010507070707" pitchFamily="18" charset="2"/>
              <a:buChar char=""/>
              <a:defRPr/>
            </a:pPr>
            <a:endParaRPr lang="de-DE" altLang="de-DE" sz="2400" dirty="0"/>
          </a:p>
          <a:p>
            <a:pPr marL="419100" indent="-382588" eaLnBrk="1" hangingPunct="1">
              <a:buFont typeface="Wingdings 2" panose="05020102010507070707" pitchFamily="18" charset="2"/>
              <a:buChar char=""/>
              <a:defRPr/>
            </a:pPr>
            <a:r>
              <a:rPr lang="de-DE" altLang="de-DE" sz="2400" dirty="0"/>
              <a:t>Versäumnisse durch Krankheit o. Ä. müssen </a:t>
            </a:r>
            <a:r>
              <a:rPr lang="hu-HU" altLang="de-DE" sz="2400" dirty="0"/>
              <a:t>grundsätzlich </a:t>
            </a:r>
            <a:r>
              <a:rPr lang="de-DE" altLang="de-DE" sz="24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über den Schulmanager</a:t>
            </a:r>
            <a:r>
              <a:rPr lang="de-DE" altLang="de-DE" sz="2400" dirty="0"/>
              <a:t> am Morgen der Abwesenheit</a:t>
            </a:r>
            <a:r>
              <a:rPr lang="hu-HU" altLang="de-DE" sz="2400" dirty="0"/>
              <a:t> erfolgen.</a:t>
            </a:r>
          </a:p>
          <a:p>
            <a:pPr marL="36512" indent="0" eaLnBrk="1" hangingPunct="1">
              <a:buFont typeface="Arial" panose="020B0604020202020204" pitchFamily="34" charset="0"/>
              <a:buNone/>
              <a:defRPr/>
            </a:pPr>
            <a:endParaRPr lang="hu-HU" altLang="de-DE" sz="2400" dirty="0"/>
          </a:p>
          <a:p>
            <a:pPr marL="419100" indent="-382588" eaLnBrk="1" hangingPunct="1">
              <a:buFont typeface="Wingdings 2" panose="05020102010507070707" pitchFamily="18" charset="2"/>
              <a:buChar char=""/>
              <a:defRPr/>
            </a:pPr>
            <a:r>
              <a:rPr lang="de-DE" altLang="de-DE" sz="2400" dirty="0"/>
              <a:t>5</a:t>
            </a:r>
            <a:r>
              <a:rPr lang="hu-HU" altLang="de-DE" sz="2400" dirty="0"/>
              <a:t> Entschuldigungen durch die Eltern, </a:t>
            </a:r>
            <a:r>
              <a:rPr lang="de-DE" altLang="de-DE" sz="2400" dirty="0"/>
              <a:t>danach ärztliches Attest</a:t>
            </a:r>
            <a:r>
              <a:rPr lang="hu-HU" altLang="de-DE" sz="2400" dirty="0"/>
              <a:t>.</a:t>
            </a:r>
          </a:p>
          <a:p>
            <a:pPr marL="419100" indent="-382588" eaLnBrk="1" hangingPunct="1">
              <a:buFont typeface="Wingdings 2" panose="05020102010507070707" pitchFamily="18" charset="2"/>
              <a:buChar char=""/>
              <a:defRPr/>
            </a:pPr>
            <a:endParaRPr lang="hu-HU" altLang="de-DE" sz="2400" dirty="0"/>
          </a:p>
          <a:p>
            <a:pPr marL="419100" indent="-382588" eaLnBrk="1" hangingPunct="1">
              <a:buFont typeface="Wingdings 2" panose="05020102010507070707" pitchFamily="18" charset="2"/>
              <a:buChar char=""/>
              <a:defRPr/>
            </a:pPr>
            <a:r>
              <a:rPr lang="de-DE" altLang="de-DE" sz="2400" dirty="0"/>
              <a:t>Ab 30 % Abwesenheit- Ersatzprüfungen in den Fächern</a:t>
            </a:r>
            <a:r>
              <a:rPr lang="hu-HU" altLang="de-DE" sz="2400" dirty="0"/>
              <a:t>.</a:t>
            </a:r>
          </a:p>
          <a:p>
            <a:pPr marL="36512" indent="0" eaLnBrk="1" hangingPunct="1">
              <a:buFont typeface="Arial" panose="020B0604020202020204" pitchFamily="34" charset="0"/>
              <a:buNone/>
              <a:defRPr/>
            </a:pPr>
            <a:endParaRPr lang="hu-HU" altLang="de-DE" sz="2400" dirty="0"/>
          </a:p>
          <a:p>
            <a:pPr marL="419100" indent="-382588" eaLnBrk="1" hangingPunct="1">
              <a:buFont typeface="Wingdings 2" panose="05020102010507070707" pitchFamily="18" charset="2"/>
              <a:buChar char=""/>
              <a:defRPr/>
            </a:pPr>
            <a:r>
              <a:rPr lang="de-DE" altLang="de-DE" sz="2400" dirty="0"/>
              <a:t>Krankheit bei Klausuren: Ärztliches Attest ist zwingend erforderlich</a:t>
            </a:r>
            <a:r>
              <a:rPr lang="hu-HU" altLang="de-DE" sz="2400" dirty="0"/>
              <a:t>.</a:t>
            </a:r>
            <a:endParaRPr lang="de-DE" altLang="de-DE" sz="2400" dirty="0"/>
          </a:p>
          <a:p>
            <a:pPr marL="419100" indent="-382588" eaLnBrk="1" hangingPunct="1">
              <a:buFont typeface="Wingdings 2" panose="05020102010507070707" pitchFamily="18" charset="2"/>
              <a:buChar char=""/>
              <a:defRPr/>
            </a:pPr>
            <a:endParaRPr lang="de-DE" altLang="de-DE" sz="2400" dirty="0"/>
          </a:p>
          <a:p>
            <a:pPr marL="419100" indent="-382588" eaLnBrk="1" hangingPunct="1">
              <a:buFont typeface="Wingdings 2" panose="05020102010507070707" pitchFamily="18" charset="2"/>
              <a:buChar char=""/>
              <a:defRPr/>
            </a:pPr>
            <a:endParaRPr lang="hu-HU" altLang="de-DE" sz="2400" dirty="0"/>
          </a:p>
          <a:p>
            <a:pPr marL="419100" indent="-382588" eaLnBrk="1" hangingPunct="1">
              <a:buFont typeface="Wingdings 2" panose="05020102010507070707" pitchFamily="18" charset="2"/>
              <a:buChar char=""/>
              <a:defRPr/>
            </a:pPr>
            <a:endParaRPr lang="hu-HU" altLang="de-DE" sz="2400" dirty="0"/>
          </a:p>
          <a:p>
            <a:pPr marL="36512" indent="0" eaLnBrk="1" hangingPunct="1">
              <a:buFont typeface="Arial" panose="020B0604020202020204" pitchFamily="34" charset="0"/>
              <a:buNone/>
              <a:defRPr/>
            </a:pPr>
            <a:endParaRPr lang="de-DE" altLang="de-DE" sz="2400" dirty="0"/>
          </a:p>
          <a:p>
            <a:pPr marL="419100" indent="-382588" eaLnBrk="1" hangingPunct="1">
              <a:buFont typeface="Wingdings 2" panose="05020102010507070707" pitchFamily="18" charset="2"/>
              <a:buChar char=""/>
              <a:defRPr/>
            </a:pPr>
            <a:endParaRPr lang="de-DE" altLang="de-DE" sz="2200" dirty="0"/>
          </a:p>
          <a:p>
            <a:pPr marL="419100" indent="-382588" eaLnBrk="1" hangingPunct="1">
              <a:buFont typeface="Wingdings 2" panose="05020102010507070707" pitchFamily="18" charset="2"/>
              <a:buChar char=""/>
              <a:defRPr/>
            </a:pPr>
            <a:endParaRPr lang="de-DE" altLang="de-DE" sz="2200" dirty="0"/>
          </a:p>
          <a:p>
            <a:pPr marL="419100" indent="-382588" eaLnBrk="1" hangingPunct="1">
              <a:buFont typeface="Wingdings 2" panose="05020102010507070707" pitchFamily="18" charset="2"/>
              <a:buChar char=""/>
              <a:defRPr/>
            </a:pPr>
            <a:endParaRPr lang="de-DE" altLang="de-DE" sz="2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63C5DD09-08BD-2BB3-5ED3-2B9000ED8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hu-HU" altLang="hu-HU" b="1"/>
              <a:t>A német pontok átszámítása magyar vizsgaeredményekre</a:t>
            </a:r>
          </a:p>
        </p:txBody>
      </p:sp>
      <p:graphicFrame>
        <p:nvGraphicFramePr>
          <p:cNvPr id="45152" name="Group 96">
            <a:extLst>
              <a:ext uri="{FF2B5EF4-FFF2-40B4-BE49-F238E27FC236}">
                <a16:creationId xmlns:a16="http://schemas.microsoft.com/office/drawing/2014/main" id="{3A60108C-1A01-450A-91CD-FD6146AE634E}"/>
              </a:ext>
            </a:extLst>
          </p:cNvPr>
          <p:cNvGraphicFramePr>
            <a:graphicFrameLocks noGrp="1"/>
          </p:cNvGraphicFramePr>
          <p:nvPr>
            <p:ph type="tbl" idx="1"/>
          </p:nvPr>
        </p:nvGraphicFramePr>
        <p:xfrm>
          <a:off x="457200" y="1600200"/>
          <a:ext cx="8229600" cy="4664079"/>
        </p:xfrm>
        <a:graphic>
          <a:graphicData uri="http://schemas.openxmlformats.org/drawingml/2006/table">
            <a:tbl>
              <a:tblPr/>
              <a:tblGrid>
                <a:gridCol w="20272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542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823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Német pont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%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9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hu-H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Német pont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%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23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15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100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7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57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23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14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92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6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52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23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13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87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5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47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23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12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82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4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41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823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11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77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3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35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823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10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72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29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823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9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67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25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823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8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62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cover dir="r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el 1">
            <a:extLst>
              <a:ext uri="{FF2B5EF4-FFF2-40B4-BE49-F238E27FC236}">
                <a16:creationId xmlns:a16="http://schemas.microsoft.com/office/drawing/2014/main" id="{B7C86AFE-73A8-80A4-23BB-26B5FE627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23012"/>
          </a:xfrm>
        </p:spPr>
        <p:txBody>
          <a:bodyPr/>
          <a:lstStyle/>
          <a:p>
            <a:br>
              <a:rPr lang="hu-HU" altLang="de-DE" dirty="0"/>
            </a:br>
            <a:br>
              <a:rPr lang="hu-HU" altLang="de-DE" dirty="0"/>
            </a:br>
            <a:br>
              <a:rPr lang="hu-HU" altLang="de-DE" dirty="0"/>
            </a:br>
            <a:br>
              <a:rPr lang="hu-HU" altLang="de-DE" dirty="0"/>
            </a:br>
            <a:br>
              <a:rPr lang="hu-HU" altLang="de-DE" dirty="0"/>
            </a:br>
            <a:br>
              <a:rPr lang="hu-HU" altLang="de-DE" dirty="0"/>
            </a:br>
            <a:br>
              <a:rPr lang="hu-HU" altLang="de-DE" dirty="0"/>
            </a:br>
            <a:br>
              <a:rPr lang="hu-HU" altLang="de-DE" dirty="0"/>
            </a:br>
            <a:r>
              <a:rPr lang="hu-HU" altLang="de-DE" sz="4000" b="1" dirty="0"/>
              <a:t>Felvételi pontszámítás</a:t>
            </a:r>
            <a:br>
              <a:rPr lang="hu-HU" altLang="de-DE" dirty="0"/>
            </a:br>
            <a:br>
              <a:rPr lang="hu-HU" altLang="de-DE" sz="2800" dirty="0"/>
            </a:br>
            <a:r>
              <a:rPr lang="hu-HU" altLang="de-DE" sz="2800" dirty="0"/>
              <a:t>Jelentkezési határidő: 2027. február 15.</a:t>
            </a:r>
            <a:br>
              <a:rPr lang="hu-HU" altLang="de-DE" sz="2800" dirty="0"/>
            </a:br>
            <a:br>
              <a:rPr lang="hu-HU" altLang="de-DE" sz="2800" dirty="0"/>
            </a:br>
            <a:br>
              <a:rPr lang="hu-HU" altLang="de-DE" sz="2800" dirty="0"/>
            </a:br>
            <a:r>
              <a:rPr lang="hu-HU" altLang="de-DE" sz="2800" dirty="0"/>
              <a:t>1. Érettségi pontok (két vizsgatárgy %-os eredménye)</a:t>
            </a:r>
            <a:br>
              <a:rPr lang="hu-HU" altLang="de-DE" sz="2800" dirty="0"/>
            </a:br>
            <a:br>
              <a:rPr lang="hu-HU" altLang="de-DE" sz="2800" dirty="0"/>
            </a:br>
            <a:r>
              <a:rPr lang="hu-HU" altLang="de-DE" sz="2800" dirty="0"/>
              <a:t>2. Tanulmányi pontok</a:t>
            </a:r>
            <a:br>
              <a:rPr lang="hu-HU" altLang="de-DE" sz="2800" dirty="0"/>
            </a:br>
            <a:r>
              <a:rPr lang="hu-HU" altLang="de-DE" sz="2800" dirty="0"/>
              <a:t>	- középiskolai osztályzatok (11. és 12. osztály év vége)</a:t>
            </a:r>
            <a:br>
              <a:rPr lang="hu-HU" altLang="de-DE" sz="2800" dirty="0"/>
            </a:br>
            <a:r>
              <a:rPr lang="hu-HU" altLang="de-DE" sz="2800" dirty="0"/>
              <a:t>	- érettségi átlag (vizsgatárgyak %-os átlaga)</a:t>
            </a:r>
            <a:br>
              <a:rPr lang="hu-HU" altLang="de-DE" sz="2800" dirty="0"/>
            </a:br>
            <a:br>
              <a:rPr lang="hu-HU" altLang="de-DE" sz="2800" dirty="0"/>
            </a:br>
            <a:r>
              <a:rPr lang="hu-HU" altLang="de-DE" sz="2800" dirty="0"/>
              <a:t>3. Intézményi pontok (nyelvvizsga, emelt szintű vizsga stb.)</a:t>
            </a:r>
            <a:br>
              <a:rPr lang="hu-HU" altLang="de-DE" sz="2800" dirty="0"/>
            </a:br>
            <a:br>
              <a:rPr lang="hu-HU" altLang="de-DE" sz="2800" dirty="0"/>
            </a:br>
            <a:br>
              <a:rPr lang="hu-HU" altLang="de-DE" dirty="0"/>
            </a:br>
            <a:br>
              <a:rPr lang="hu-HU" altLang="de-DE" dirty="0"/>
            </a:br>
            <a:br>
              <a:rPr lang="hu-HU" altLang="de-DE" dirty="0"/>
            </a:br>
            <a:br>
              <a:rPr lang="hu-HU" altLang="de-DE" dirty="0"/>
            </a:br>
            <a:br>
              <a:rPr lang="hu-HU" altLang="de-DE" dirty="0"/>
            </a:br>
            <a:br>
              <a:rPr lang="hu-HU" altLang="de-DE" dirty="0"/>
            </a:br>
            <a:br>
              <a:rPr lang="hu-HU" altLang="de-DE" dirty="0"/>
            </a:br>
            <a:br>
              <a:rPr lang="hu-HU" altLang="de-DE" dirty="0"/>
            </a:br>
            <a:endParaRPr lang="de-DE" altLang="de-DE" dirty="0"/>
          </a:p>
        </p:txBody>
      </p:sp>
    </p:spTree>
  </p:cSld>
  <p:clrMapOvr>
    <a:masterClrMapping/>
  </p:clrMapOvr>
  <p:transition spd="slow">
    <p:cover dir="r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159A6841-52EA-C659-D545-4131B3A87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4450"/>
            <a:ext cx="8229600" cy="1143000"/>
          </a:xfrm>
        </p:spPr>
        <p:txBody>
          <a:bodyPr/>
          <a:lstStyle/>
          <a:p>
            <a:pPr eaLnBrk="1" hangingPunct="1"/>
            <a:r>
              <a:rPr lang="hu-HU" altLang="hu-HU" b="1"/>
              <a:t>Tanulmányi pontok (11. és 12. év vége)</a:t>
            </a:r>
          </a:p>
        </p:txBody>
      </p:sp>
      <p:graphicFrame>
        <p:nvGraphicFramePr>
          <p:cNvPr id="50299" name="Group 123">
            <a:extLst>
              <a:ext uri="{FF2B5EF4-FFF2-40B4-BE49-F238E27FC236}">
                <a16:creationId xmlns:a16="http://schemas.microsoft.com/office/drawing/2014/main" id="{DA0FCA80-0F24-4801-98AF-659EB8A882E9}"/>
              </a:ext>
            </a:extLst>
          </p:cNvPr>
          <p:cNvGraphicFramePr>
            <a:graphicFrameLocks noGrp="1"/>
          </p:cNvGraphicFramePr>
          <p:nvPr>
            <p:ph type="tbl" idx="1"/>
          </p:nvPr>
        </p:nvGraphicFramePr>
        <p:xfrm>
          <a:off x="468313" y="1665288"/>
          <a:ext cx="8229600" cy="4572000"/>
        </p:xfrm>
        <a:graphic>
          <a:graphicData uri="http://schemas.openxmlformats.org/drawingml/2006/table">
            <a:tbl>
              <a:tblPr/>
              <a:tblGrid>
                <a:gridCol w="1943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6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32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732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653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Pontszám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Magyar oszt.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rowSpan="10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hu-H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Pontszám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Magyar oszt.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15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hu-H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Jeles (5)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hu-HU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Közepes (3)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14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13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12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hu-HU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Jó (4)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hu-HU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Elégséges (2)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6400">
                <a:tc rowSpan="2"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hu-HU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Elégtelen (1)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6400">
                <a:tc gridSpan="2"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cover dir="r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764CAEBA-F86E-C6D3-852B-961767B11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922337"/>
          </a:xfrm>
        </p:spPr>
        <p:txBody>
          <a:bodyPr/>
          <a:lstStyle/>
          <a:p>
            <a:pPr eaLnBrk="1" hangingPunct="1"/>
            <a:r>
              <a:rPr lang="hu-HU" altLang="hu-HU"/>
              <a:t>Vizsgatárgyak – vizsgaszintek I. </a:t>
            </a: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C87E3EC3-11C3-42EA-B483-3FC1B30C2CC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125538"/>
            <a:ext cx="8229600" cy="5543550"/>
          </a:xfrm>
        </p:spPr>
        <p:txBody>
          <a:bodyPr/>
          <a:lstStyle/>
          <a:p>
            <a:pPr eaLnBrk="1" hangingPunct="1">
              <a:defRPr/>
            </a:pPr>
            <a:r>
              <a:rPr lang="hu-HU" altLang="hu-HU" sz="2400" b="1" u="sng" dirty="0"/>
              <a:t>Német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hu-HU" altLang="hu-HU" sz="2400" dirty="0"/>
              <a:t>	Emelt szintű vizsga, német előírások szerint.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hu-HU" altLang="hu-HU" sz="2400" dirty="0"/>
              <a:t>	A német érettségi bizonyítvány az alapja a magyar nyelvvizsga-	bizonyítvánnyal (C1) való egyenértékűségnek.</a:t>
            </a:r>
          </a:p>
          <a:p>
            <a:pPr eaLnBrk="1" hangingPunct="1">
              <a:defRPr/>
            </a:pPr>
            <a:r>
              <a:rPr lang="hu-HU" altLang="hu-HU" sz="2400" b="1" u="sng" dirty="0"/>
              <a:t>Matematika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hu-HU" altLang="hu-HU" sz="2400" dirty="0"/>
              <a:t>	Emelt szintű vizsgaként elfogadva, a német előírások és 	követelmények szerint.</a:t>
            </a:r>
            <a:endParaRPr lang="hu-HU" altLang="hu-HU" sz="2400" b="1" u="sng" dirty="0"/>
          </a:p>
          <a:p>
            <a:pPr eaLnBrk="1" hangingPunct="1">
              <a:defRPr/>
            </a:pPr>
            <a:r>
              <a:rPr lang="hu-HU" altLang="hu-HU" sz="2400" b="1" u="sng" dirty="0"/>
              <a:t>Történelem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hu-HU" altLang="hu-HU" sz="2400" dirty="0"/>
              <a:t>		Emelt szintű vizsgaként elfogadva, a német előírások és 	követelmények szerint.</a:t>
            </a:r>
          </a:p>
          <a:p>
            <a:pPr eaLnBrk="1" hangingPunct="1">
              <a:defRPr/>
            </a:pPr>
            <a:r>
              <a:rPr lang="hu-HU" altLang="hu-HU" sz="2400" b="1" u="sng" dirty="0"/>
              <a:t>Fizika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hu-HU" altLang="hu-HU" sz="2400" dirty="0"/>
              <a:t>		Emelt szintű vizsgának számít, ha 11. és 12. évfolyamon emelt 	óraszámban tanulták, német előírások szerint.</a:t>
            </a:r>
          </a:p>
        </p:txBody>
      </p:sp>
    </p:spTree>
  </p:cSld>
  <p:clrMapOvr>
    <a:masterClrMapping/>
  </p:clrMapOvr>
  <p:transition spd="slow">
    <p:cover dir="r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el 1">
            <a:extLst>
              <a:ext uri="{FF2B5EF4-FFF2-40B4-BE49-F238E27FC236}">
                <a16:creationId xmlns:a16="http://schemas.microsoft.com/office/drawing/2014/main" id="{2A3B6422-3C82-B2F4-426D-70DCB1497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hu-HU"/>
              <a:t>Vizsgatárgyak – vizsgaszintek II.</a:t>
            </a:r>
            <a:endParaRPr lang="de-DE" altLang="de-DE"/>
          </a:p>
        </p:txBody>
      </p:sp>
      <p:sp>
        <p:nvSpPr>
          <p:cNvPr id="35843" name="Inhaltsplatzhalter 2">
            <a:extLst>
              <a:ext uri="{FF2B5EF4-FFF2-40B4-BE49-F238E27FC236}">
                <a16:creationId xmlns:a16="http://schemas.microsoft.com/office/drawing/2014/main" id="{446DC160-0136-CDF3-6E60-DB759926B3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u-HU" altLang="hu-HU" sz="2400" b="1" u="sng"/>
              <a:t>Angol nyelv, földrajz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hu-HU" altLang="hu-HU" sz="2000"/>
              <a:t>		</a:t>
            </a:r>
            <a:r>
              <a:rPr lang="hu-HU" altLang="hu-HU" sz="2400"/>
              <a:t>A magyar bizonyítványba középszintű vizsgaként kerülnek 	átszámításra.</a:t>
            </a:r>
          </a:p>
          <a:p>
            <a:pPr eaLnBrk="1" hangingPunct="1"/>
            <a:r>
              <a:rPr lang="hu-HU" altLang="hu-HU" sz="2400" b="1" u="sng"/>
              <a:t>Magyar nyelv és irodalom, biológia, kémia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hu-HU" altLang="hu-HU" sz="2000"/>
              <a:t>		</a:t>
            </a:r>
            <a:r>
              <a:rPr lang="hu-HU" altLang="hu-HU" sz="2400"/>
              <a:t>Magyar szabályozás az irányadó, középszinten (iskolai) vagy 	emelt szinten (külső vizsga).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hu-HU" altLang="hu-HU" sz="2000"/>
          </a:p>
          <a:p>
            <a:pPr eaLnBrk="1" hangingPunct="1">
              <a:buFont typeface="Wingdings" panose="05000000000000000000" pitchFamily="2" charset="2"/>
              <a:buNone/>
            </a:pPr>
            <a:endParaRPr lang="hu-HU" altLang="hu-HU" sz="2000"/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hu-HU" altLang="hu-HU" sz="2000" i="1"/>
              <a:t>Német rendszerű szóbeli „prezentációs” vizsga (5. tárgy) minden esetben középszintű vizsgaként kerül átszámításra!</a:t>
            </a:r>
          </a:p>
          <a:p>
            <a:endParaRPr lang="de-DE" altLang="de-DE"/>
          </a:p>
        </p:txBody>
      </p:sp>
    </p:spTree>
  </p:cSld>
  <p:clrMapOvr>
    <a:masterClrMapping/>
  </p:clrMapOvr>
  <p:transition spd="slow">
    <p:cover dir="r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005F6302-BAD5-90EF-42EB-20E9999F3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5888"/>
            <a:ext cx="7886700" cy="1325562"/>
          </a:xfrm>
        </p:spPr>
        <p:txBody>
          <a:bodyPr/>
          <a:lstStyle/>
          <a:p>
            <a:pPr eaLnBrk="1" hangingPunct="1"/>
            <a:r>
              <a:rPr lang="hu-HU" altLang="hu-HU"/>
              <a:t>További információ</a:t>
            </a: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F1ECCD35-954F-400B-A0DB-F65F58FEB3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8335963" cy="4351338"/>
          </a:xfrm>
        </p:spPr>
        <p:txBody>
          <a:bodyPr/>
          <a:lstStyle/>
          <a:p>
            <a:pPr eaLnBrk="1" hangingPunct="1">
              <a:defRPr/>
            </a:pPr>
            <a:r>
              <a:rPr lang="hu-HU" altLang="hu-HU" sz="3200" dirty="0"/>
              <a:t>Oktatási Hivatal</a:t>
            </a:r>
            <a:r>
              <a:rPr lang="de-DE" altLang="hu-HU" sz="3200" dirty="0"/>
              <a:t> - </a:t>
            </a:r>
            <a:r>
              <a:rPr lang="hu-HU" altLang="hu-HU" sz="3200" dirty="0">
                <a:hlinkClick r:id="rId2"/>
              </a:rPr>
              <a:t>www.oh.gov.hu</a:t>
            </a:r>
            <a:endParaRPr lang="hu-HU" altLang="hu-HU" sz="3200" dirty="0"/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endParaRPr lang="hu-HU" altLang="hu-HU" sz="3200" dirty="0"/>
          </a:p>
          <a:p>
            <a:pPr eaLnBrk="1" hangingPunct="1">
              <a:defRPr/>
            </a:pPr>
            <a:r>
              <a:rPr lang="hu-HU" altLang="hu-HU" sz="3200" dirty="0"/>
              <a:t>Országos Felsőoktatási Felvételi Iroda</a:t>
            </a:r>
            <a:r>
              <a:rPr lang="de-DE" altLang="hu-HU" sz="3200" dirty="0"/>
              <a:t> -</a:t>
            </a:r>
            <a:endParaRPr lang="hu-HU" altLang="hu-HU" sz="3200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de-DE" altLang="hu-HU" sz="3200" dirty="0"/>
              <a:t>					</a:t>
            </a:r>
            <a:r>
              <a:rPr lang="hu-HU" altLang="hu-HU" sz="3200" dirty="0">
                <a:hlinkClick r:id="rId3"/>
              </a:rPr>
              <a:t>www.felvi.hu</a:t>
            </a:r>
            <a:endParaRPr lang="de-DE" altLang="hu-HU" sz="3200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hu-HU" altLang="hu-HU" sz="3200" dirty="0"/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endParaRPr lang="hu-HU" altLang="hu-HU" sz="3200" dirty="0"/>
          </a:p>
        </p:txBody>
      </p:sp>
    </p:spTree>
  </p:cSld>
  <p:clrMapOvr>
    <a:masterClrMapping/>
  </p:clrMapOvr>
  <p:transition spd="slow">
    <p:cover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el 1">
            <a:extLst>
              <a:ext uri="{FF2B5EF4-FFF2-40B4-BE49-F238E27FC236}">
                <a16:creationId xmlns:a16="http://schemas.microsoft.com/office/drawing/2014/main" id="{92119835-D07A-F158-5844-B5108E2854B5}"/>
              </a:ext>
            </a:extLst>
          </p:cNvPr>
          <p:cNvSpPr txBox="1">
            <a:spLocks/>
          </p:cNvSpPr>
          <p:nvPr/>
        </p:nvSpPr>
        <p:spPr bwMode="auto">
          <a:xfrm>
            <a:off x="457200" y="274638"/>
            <a:ext cx="74676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11430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6002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20574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bg1"/>
                </a:solidFill>
                <a:latin typeface="Arial Narrow" panose="020B060602020203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bg1"/>
                </a:solidFill>
                <a:latin typeface="Arial Narrow" panose="020B060602020203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bg1"/>
                </a:solidFill>
                <a:latin typeface="Arial Narrow" panose="020B060602020203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bg1"/>
                </a:solidFill>
                <a:latin typeface="Arial Narrow" panose="020B060602020203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bg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3900" b="1"/>
              <a:t> Versäumnis</a:t>
            </a:r>
            <a:r>
              <a:rPr lang="de-DE" altLang="de-DE" sz="4000"/>
              <a:t> </a:t>
            </a:r>
            <a:r>
              <a:rPr lang="de-DE" altLang="de-DE" sz="3900" b="1"/>
              <a:t>von</a:t>
            </a:r>
            <a:r>
              <a:rPr lang="de-DE" altLang="de-DE" sz="4000"/>
              <a:t> </a:t>
            </a:r>
            <a:r>
              <a:rPr lang="de-DE" altLang="de-DE" sz="3900" b="1"/>
              <a:t>Klausuren</a:t>
            </a:r>
          </a:p>
        </p:txBody>
      </p:sp>
      <p:sp>
        <p:nvSpPr>
          <p:cNvPr id="9219" name="Inhaltsplatzhalter 2">
            <a:extLst>
              <a:ext uri="{FF2B5EF4-FFF2-40B4-BE49-F238E27FC236}">
                <a16:creationId xmlns:a16="http://schemas.microsoft.com/office/drawing/2014/main" id="{BAF6AF1C-8873-8D96-6A7B-7BEB772CD234}"/>
              </a:ext>
            </a:extLst>
          </p:cNvPr>
          <p:cNvSpPr txBox="1">
            <a:spLocks/>
          </p:cNvSpPr>
          <p:nvPr/>
        </p:nvSpPr>
        <p:spPr bwMode="auto">
          <a:xfrm>
            <a:off x="444500" y="1484313"/>
            <a:ext cx="7886700" cy="435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19100" indent="-382588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bg1"/>
                </a:solidFill>
                <a:latin typeface="Arial Narrow" panose="020B0606020202030204" pitchFamily="34" charset="0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bg1"/>
                </a:solidFill>
                <a:latin typeface="Arial Narrow" panose="020B0606020202030204" pitchFamily="34" charset="0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bg1"/>
                </a:solidFill>
                <a:latin typeface="Arial Narrow" panose="020B0606020202030204" pitchFamily="34" charset="0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bg1"/>
                </a:solidFill>
                <a:latin typeface="Arial Narrow" panose="020B0606020202030204" pitchFamily="34" charset="0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bg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>
              <a:buFont typeface="Wingdings 2" panose="05020102010507070707" pitchFamily="18" charset="2"/>
              <a:buChar char=""/>
            </a:pPr>
            <a:r>
              <a:rPr lang="de-DE" altLang="de-DE" sz="2400"/>
              <a:t>Werden Klausuren entschuldigt versäumt, können sie nachgeschrieben werden. Dafür gibt es zentrale Termine an Samstagen.</a:t>
            </a:r>
          </a:p>
          <a:p>
            <a:pPr eaLnBrk="1" hangingPunct="1">
              <a:buFont typeface="Wingdings 2" panose="05020102010507070707" pitchFamily="18" charset="2"/>
              <a:buChar char=""/>
            </a:pPr>
            <a:endParaRPr lang="de-DE" altLang="de-DE" sz="2400"/>
          </a:p>
          <a:p>
            <a:pPr eaLnBrk="1" hangingPunct="1">
              <a:buFont typeface="Wingdings 2" panose="05020102010507070707" pitchFamily="18" charset="2"/>
              <a:buChar char=""/>
            </a:pPr>
            <a:r>
              <a:rPr lang="de-DE" altLang="de-DE" sz="3200" b="1">
                <a:solidFill>
                  <a:srgbClr val="C00000"/>
                </a:solidFill>
              </a:rPr>
              <a:t>Wird bei Klausuren gegen die Entschuldigungspraxis verstoßen, muss diese Klausur mit 0 Punkten bewertet werden.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el 1">
            <a:extLst>
              <a:ext uri="{FF2B5EF4-FFF2-40B4-BE49-F238E27FC236}">
                <a16:creationId xmlns:a16="http://schemas.microsoft.com/office/drawing/2014/main" id="{94CFB88C-CACF-48A1-B6D0-740133BE1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44450"/>
            <a:ext cx="8362950" cy="13255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altLang="de-DE" b="1" dirty="0"/>
              <a:t>Anforderungen des </a:t>
            </a:r>
            <a:r>
              <a:rPr lang="de-DE" altLang="de-DE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deutschen Systems</a:t>
            </a:r>
          </a:p>
        </p:txBody>
      </p:sp>
      <p:sp>
        <p:nvSpPr>
          <p:cNvPr id="10243" name="Inhaltsplatzhalter 4">
            <a:extLst>
              <a:ext uri="{FF2B5EF4-FFF2-40B4-BE49-F238E27FC236}">
                <a16:creationId xmlns:a16="http://schemas.microsoft.com/office/drawing/2014/main" id="{5BF2FC2B-1F85-BA0C-2E42-3BDB87E497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908175" y="1916113"/>
            <a:ext cx="5554663" cy="3527425"/>
          </a:xfrm>
        </p:spPr>
        <p:txBody>
          <a:bodyPr/>
          <a:lstStyle/>
          <a:p>
            <a:pPr eaLnBrk="1" hangingPunct="1"/>
            <a:r>
              <a:rPr lang="de-DE" altLang="de-DE" sz="2400" dirty="0"/>
              <a:t>Schüler des deutschen Zweigs legen die Deutsche Internationale Abiturprüfung  ab.</a:t>
            </a:r>
          </a:p>
          <a:p>
            <a:pPr eaLnBrk="1" hangingPunct="1"/>
            <a:r>
              <a:rPr lang="de-DE" altLang="de-DE" sz="2400" dirty="0"/>
              <a:t>Grundlage dieser Prüfungen ist die Prüfungsordnung zum Deutschen Internationalen Abitur. </a:t>
            </a:r>
            <a:br>
              <a:rPr lang="de-DE" altLang="de-DE" sz="2400" dirty="0"/>
            </a:br>
            <a:r>
              <a:rPr lang="de-DE" altLang="de-DE" sz="2400" dirty="0"/>
              <a:t>(DIA-PO)</a:t>
            </a:r>
          </a:p>
          <a:p>
            <a:pPr eaLnBrk="1" hangingPunct="1"/>
            <a:r>
              <a:rPr lang="de-DE" altLang="de-DE" sz="2400" dirty="0"/>
              <a:t>Das Abitur an einer Deutschen Auslandsschule entspricht dem im Inland erteilten Abitur und muss nicht mehr anerkannt werden („17. Bundesland“).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el 1">
            <a:extLst>
              <a:ext uri="{FF2B5EF4-FFF2-40B4-BE49-F238E27FC236}">
                <a16:creationId xmlns:a16="http://schemas.microsoft.com/office/drawing/2014/main" id="{41219810-4CD9-495F-8B85-369B04245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088" y="44450"/>
            <a:ext cx="7886700" cy="132556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altLang="de-DE" dirty="0"/>
              <a:t>Anforderungen des </a:t>
            </a:r>
            <a:r>
              <a:rPr lang="de-DE" altLang="de-DE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„Doppelabiturs“</a:t>
            </a:r>
          </a:p>
        </p:txBody>
      </p:sp>
      <p:sp>
        <p:nvSpPr>
          <p:cNvPr id="11267" name="Inhaltsplatzhalter 4">
            <a:extLst>
              <a:ext uri="{FF2B5EF4-FFF2-40B4-BE49-F238E27FC236}">
                <a16:creationId xmlns:a16="http://schemas.microsoft.com/office/drawing/2014/main" id="{C537B5AC-44E4-989B-6C41-420899E753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975"/>
            <a:ext cx="7931150" cy="4929188"/>
          </a:xfrm>
        </p:spPr>
        <p:txBody>
          <a:bodyPr/>
          <a:lstStyle/>
          <a:p>
            <a:pPr algn="ctr" eaLnBrk="1" hangingPunct="1">
              <a:buFont typeface="Wingdings 2" panose="05020102010507070707" pitchFamily="18" charset="2"/>
              <a:buNone/>
            </a:pPr>
            <a:r>
              <a:rPr lang="de-DE" altLang="de-DE" sz="2600" dirty="0"/>
              <a:t>Schüler des ungarischen Zweigs können sowohl das deutsche als auch das ungarische Abiturzeugnis bekommen.</a:t>
            </a:r>
          </a:p>
          <a:p>
            <a:pPr eaLnBrk="1" hangingPunct="1">
              <a:buFont typeface="Wingdings 2" panose="05020102010507070707" pitchFamily="18" charset="2"/>
              <a:buNone/>
            </a:pPr>
            <a:endParaRPr lang="de-DE" altLang="de-DE" sz="1800" dirty="0"/>
          </a:p>
          <a:p>
            <a:pPr eaLnBrk="1" hangingPunct="1">
              <a:buFont typeface="Wingdings 2" panose="05020102010507070707" pitchFamily="18" charset="2"/>
              <a:buNone/>
            </a:pPr>
            <a:endParaRPr lang="de-DE" altLang="de-DE" sz="2000" dirty="0"/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de-DE" altLang="de-DE" sz="2000" dirty="0"/>
              <a:t>	</a:t>
            </a:r>
            <a:r>
              <a:rPr lang="hu-HU" altLang="de-DE" sz="2000" dirty="0"/>
              <a:t>				</a:t>
            </a:r>
            <a:r>
              <a:rPr lang="de-DE" altLang="de-DE" sz="2800" dirty="0"/>
              <a:t>Ordnung zum</a:t>
            </a:r>
            <a:br>
              <a:rPr lang="de-DE" altLang="de-DE" sz="2800" dirty="0"/>
            </a:br>
            <a:r>
              <a:rPr lang="hu-HU" altLang="de-DE" sz="2800" dirty="0"/>
              <a:t>				</a:t>
            </a:r>
            <a:r>
              <a:rPr lang="de-DE" altLang="de-DE" sz="2800" dirty="0"/>
              <a:t>Deutschen Internationalen</a:t>
            </a:r>
            <a:br>
              <a:rPr lang="de-DE" altLang="de-DE" sz="2800" dirty="0"/>
            </a:br>
            <a:r>
              <a:rPr lang="hu-HU" altLang="de-DE" sz="2800" dirty="0"/>
              <a:t>				</a:t>
            </a:r>
            <a:r>
              <a:rPr lang="de-DE" altLang="de-DE" sz="2800" dirty="0"/>
              <a:t>Abitur (DIA-PO)</a:t>
            </a:r>
          </a:p>
          <a:p>
            <a:pPr eaLnBrk="1" hangingPunct="1">
              <a:buFont typeface="Wingdings 2" panose="05020102010507070707" pitchFamily="18" charset="2"/>
              <a:buNone/>
            </a:pPr>
            <a:endParaRPr lang="de-DE" altLang="de-DE" sz="2600" dirty="0"/>
          </a:p>
          <a:p>
            <a:pPr eaLnBrk="1" hangingPunct="1">
              <a:buFont typeface="Wingdings 2" panose="05020102010507070707" pitchFamily="18" charset="2"/>
              <a:buNone/>
            </a:pPr>
            <a:endParaRPr lang="de-DE" altLang="de-DE" sz="2600" dirty="0"/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de-DE" altLang="de-DE" sz="2600" dirty="0"/>
              <a:t>		</a:t>
            </a:r>
          </a:p>
          <a:p>
            <a:pPr algn="ctr" eaLnBrk="1" hangingPunct="1">
              <a:buFont typeface="Wingdings 2" panose="05020102010507070707" pitchFamily="18" charset="2"/>
              <a:buNone/>
            </a:pPr>
            <a:r>
              <a:rPr lang="de-DE" altLang="de-DE" sz="2600" dirty="0"/>
              <a:t> </a:t>
            </a:r>
          </a:p>
          <a:p>
            <a:pPr eaLnBrk="1" hangingPunct="1">
              <a:buFont typeface="Wingdings 2" panose="05020102010507070707" pitchFamily="18" charset="2"/>
              <a:buNone/>
            </a:pPr>
            <a:endParaRPr lang="de-DE" altLang="de-DE" sz="2600" dirty="0"/>
          </a:p>
          <a:p>
            <a:pPr eaLnBrk="1" hangingPunct="1">
              <a:buFont typeface="Wingdings 2" panose="05020102010507070707" pitchFamily="18" charset="2"/>
              <a:buNone/>
            </a:pPr>
            <a:endParaRPr lang="de-DE" altLang="de-DE" sz="2600" dirty="0"/>
          </a:p>
        </p:txBody>
      </p:sp>
      <p:sp>
        <p:nvSpPr>
          <p:cNvPr id="11268" name="Rechteck 3">
            <a:extLst>
              <a:ext uri="{FF2B5EF4-FFF2-40B4-BE49-F238E27FC236}">
                <a16:creationId xmlns:a16="http://schemas.microsoft.com/office/drawing/2014/main" id="{639F2D47-79EC-6FFF-A6FC-86D8FDC1BF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6588" y="4437063"/>
            <a:ext cx="249237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800">
                <a:solidFill>
                  <a:srgbClr val="FFFFFF"/>
                </a:solidFill>
                <a:latin typeface="Arial Narrow" panose="020B0606020202030204" pitchFamily="34" charset="0"/>
              </a:rPr>
              <a:t>Érettségi</a:t>
            </a:r>
            <a:br>
              <a:rPr lang="de-DE" altLang="de-DE" sz="2800">
                <a:solidFill>
                  <a:srgbClr val="FFFFFF"/>
                </a:solidFill>
                <a:latin typeface="Arial Narrow" panose="020B0606020202030204" pitchFamily="34" charset="0"/>
              </a:rPr>
            </a:br>
            <a:r>
              <a:rPr lang="de-DE" altLang="de-DE" sz="2800">
                <a:solidFill>
                  <a:srgbClr val="FFFFFF"/>
                </a:solidFill>
                <a:latin typeface="Arial Narrow" panose="020B0606020202030204" pitchFamily="34" charset="0"/>
              </a:rPr>
              <a:t>vizsgaszabályzat</a:t>
            </a:r>
            <a:endParaRPr lang="de-DE" altLang="de-DE" sz="28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el 1">
            <a:extLst>
              <a:ext uri="{FF2B5EF4-FFF2-40B4-BE49-F238E27FC236}">
                <a16:creationId xmlns:a16="http://schemas.microsoft.com/office/drawing/2014/main" id="{58FE71C4-2668-882B-DBF1-8B33E2952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4450"/>
            <a:ext cx="7886700" cy="1325563"/>
          </a:xfrm>
        </p:spPr>
        <p:txBody>
          <a:bodyPr/>
          <a:lstStyle/>
          <a:p>
            <a:pPr eaLnBrk="1" hangingPunct="1"/>
            <a:r>
              <a:rPr lang="de-DE" altLang="de-DE" sz="4400" dirty="0"/>
              <a:t>Das Deutsche Internationale Abitur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C08D6EB-1AE1-4E26-B5DE-025BE4FABB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de-DE" sz="2400" b="1" dirty="0"/>
              <a:t>Rechtlicher Rahmen:</a:t>
            </a:r>
          </a:p>
          <a:p>
            <a:pPr marL="0" indent="0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de-DE" sz="2400" dirty="0"/>
              <a:t>DIA- PO von 2015 </a:t>
            </a:r>
            <a:r>
              <a:rPr lang="de-DE" sz="2400" dirty="0" err="1"/>
              <a:t>i.d.F</a:t>
            </a:r>
            <a:r>
              <a:rPr lang="de-DE" sz="2400" dirty="0"/>
              <a:t>. 27.11.2025 und DIA- RiLi von 2015 </a:t>
            </a:r>
            <a:r>
              <a:rPr lang="de-DE" sz="2400" dirty="0" err="1"/>
              <a:t>i.d.F</a:t>
            </a:r>
            <a:r>
              <a:rPr lang="de-DE" sz="2400" dirty="0"/>
              <a:t>. 27.11.2025</a:t>
            </a:r>
          </a:p>
          <a:p>
            <a:pPr marL="0" indent="0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de-DE" sz="2400" dirty="0"/>
              <a:t>Vereinbarung zur Gestaltung der gymnasialen</a:t>
            </a:r>
            <a:br>
              <a:rPr lang="de-DE" sz="2400" dirty="0"/>
            </a:br>
            <a:r>
              <a:rPr lang="de-DE" sz="2400" dirty="0"/>
              <a:t>Oberstufe in der Sekundarstufe II</a:t>
            </a:r>
            <a:br>
              <a:rPr lang="de-DE" sz="2400" dirty="0"/>
            </a:br>
            <a:r>
              <a:rPr lang="de-DE" sz="1800" dirty="0"/>
              <a:t>(Beschluss der Kultusministerkonferenz vom 07.07.1972 </a:t>
            </a:r>
            <a:r>
              <a:rPr lang="de-DE" sz="1800" dirty="0" err="1"/>
              <a:t>i.d.F</a:t>
            </a:r>
            <a:r>
              <a:rPr lang="de-DE" sz="1800" dirty="0"/>
              <a:t>. vom 06.06.2024)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5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Fachspezifische Hinweise für die Erstellung und Bewertung der Aufgabenvorschläge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(Beschluss des Bund-Länder-Ausschusses für schulische Arbeit im Ausland vom 24.09.2015 in der Fassung vom 19.09.2024)</a:t>
            </a:r>
          </a:p>
          <a:p>
            <a:pPr marL="0" indent="0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br>
              <a:rPr lang="de-DE" sz="2400" dirty="0"/>
            </a:br>
            <a:r>
              <a:rPr lang="de-DE" sz="2400" dirty="0"/>
              <a:t>Vereinbarung über die Abiturprüfung der gymnasialen</a:t>
            </a:r>
            <a:br>
              <a:rPr lang="de-DE" sz="2400" dirty="0"/>
            </a:br>
            <a:r>
              <a:rPr lang="de-DE" sz="2400" dirty="0"/>
              <a:t>Oberstufe in der Sekundarstufe II</a:t>
            </a:r>
            <a:br>
              <a:rPr lang="de-DE" sz="2400" dirty="0"/>
            </a:br>
            <a:r>
              <a:rPr lang="de-DE" sz="1800" dirty="0"/>
              <a:t>(Beschluss der Kultusministerkonferenz vom 13.12.1973 </a:t>
            </a:r>
            <a:r>
              <a:rPr lang="de-DE" sz="1800" dirty="0" err="1"/>
              <a:t>i.d.F</a:t>
            </a:r>
            <a:r>
              <a:rPr lang="de-DE" sz="1800" dirty="0"/>
              <a:t>. vom 24.10.2008)</a:t>
            </a:r>
          </a:p>
          <a:p>
            <a:pPr marL="0" indent="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br>
              <a:rPr lang="de-DE" sz="2400" dirty="0"/>
            </a:br>
            <a:r>
              <a:rPr lang="de-DE" sz="2400" dirty="0"/>
              <a:t>Regelungen des Partnerstaates</a:t>
            </a:r>
            <a:br>
              <a:rPr lang="de-DE" sz="2400" dirty="0"/>
            </a:br>
            <a:r>
              <a:rPr lang="de-DE" sz="2400" dirty="0"/>
              <a:t>• Bildungsstandards der KMK </a:t>
            </a:r>
          </a:p>
          <a:p>
            <a:pPr marL="0" indent="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de-DE" sz="2400" dirty="0"/>
              <a:t>• EPA</a:t>
            </a:r>
            <a:br>
              <a:rPr lang="de-DE" sz="2400" dirty="0"/>
            </a:br>
            <a:r>
              <a:rPr lang="de-DE" sz="2400" dirty="0"/>
              <a:t>• Vorgaben des </a:t>
            </a:r>
            <a:r>
              <a:rPr lang="de-DE" sz="2400" dirty="0" err="1"/>
              <a:t>BLASchA</a:t>
            </a:r>
            <a:br>
              <a:rPr lang="de-DE" sz="2400" dirty="0"/>
            </a:br>
            <a:endParaRPr lang="de-DE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>
            <a:extLst>
              <a:ext uri="{FF2B5EF4-FFF2-40B4-BE49-F238E27FC236}">
                <a16:creationId xmlns:a16="http://schemas.microsoft.com/office/drawing/2014/main" id="{A517CA66-69D7-CE6A-CF2F-66D9EADED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113" y="404813"/>
            <a:ext cx="8229600" cy="647700"/>
          </a:xfrm>
        </p:spPr>
        <p:txBody>
          <a:bodyPr/>
          <a:lstStyle/>
          <a:p>
            <a:pPr eaLnBrk="1" hangingPunct="1"/>
            <a:r>
              <a:rPr lang="de-DE" altLang="de-DE"/>
              <a:t>Das Deutsche Internationale Abitur</a:t>
            </a:r>
          </a:p>
        </p:txBody>
      </p:sp>
      <p:sp>
        <p:nvSpPr>
          <p:cNvPr id="13315" name="Inhaltsplatzhalter 1">
            <a:extLst>
              <a:ext uri="{FF2B5EF4-FFF2-40B4-BE49-F238E27FC236}">
                <a16:creationId xmlns:a16="http://schemas.microsoft.com/office/drawing/2014/main" id="{F4BE1F44-639F-245A-B2D9-9BCE6FF7F9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de-DE" altLang="de-DE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21303F59-07EA-4BB5-A5C6-C740C77D98C3}"/>
              </a:ext>
            </a:extLst>
          </p:cNvPr>
          <p:cNvGrpSpPr/>
          <p:nvPr/>
        </p:nvGrpSpPr>
        <p:grpSpPr>
          <a:xfrm>
            <a:off x="1081198" y="3717032"/>
            <a:ext cx="6981605" cy="2869982"/>
            <a:chOff x="2976242" y="598003"/>
            <a:chExt cx="5869354" cy="3274646"/>
          </a:xfrm>
          <a:solidFill>
            <a:schemeClr val="bg1">
              <a:lumMod val="65000"/>
            </a:schemeClr>
          </a:solidFill>
        </p:grpSpPr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EB055F64-775C-4144-8686-AFA4758CA237}"/>
                </a:ext>
              </a:extLst>
            </p:cNvPr>
            <p:cNvSpPr/>
            <p:nvPr/>
          </p:nvSpPr>
          <p:spPr>
            <a:xfrm>
              <a:off x="2976242" y="598003"/>
              <a:ext cx="5869354" cy="327464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de-DE" sz="800" b="1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  <a:p>
              <a:pPr>
                <a:defRPr/>
              </a:pPr>
              <a:r>
                <a:rPr lang="de-DE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Aufgabenfelder</a:t>
              </a:r>
            </a:p>
          </p:txBody>
        </p:sp>
        <p:grpSp>
          <p:nvGrpSpPr>
            <p:cNvPr id="7" name="Gruppieren 6">
              <a:extLst>
                <a:ext uri="{FF2B5EF4-FFF2-40B4-BE49-F238E27FC236}">
                  <a16:creationId xmlns:a16="http://schemas.microsoft.com/office/drawing/2014/main" id="{56FA16BE-76BB-462A-AFB3-B8B057180493}"/>
                </a:ext>
              </a:extLst>
            </p:cNvPr>
            <p:cNvGrpSpPr/>
            <p:nvPr/>
          </p:nvGrpSpPr>
          <p:grpSpPr>
            <a:xfrm>
              <a:off x="3275463" y="1187355"/>
              <a:ext cx="4209399" cy="2543517"/>
              <a:chOff x="3275463" y="1187355"/>
              <a:chExt cx="4209399" cy="2543517"/>
            </a:xfrm>
            <a:grpFill/>
          </p:grpSpPr>
          <p:sp>
            <p:nvSpPr>
              <p:cNvPr id="8" name="Textfeld 7">
                <a:extLst>
                  <a:ext uri="{FF2B5EF4-FFF2-40B4-BE49-F238E27FC236}">
                    <a16:creationId xmlns:a16="http://schemas.microsoft.com/office/drawing/2014/main" id="{1766720C-56C9-4DDE-B145-289826A2A4F2}"/>
                  </a:ext>
                </a:extLst>
              </p:cNvPr>
              <p:cNvSpPr txBox="1"/>
              <p:nvPr/>
            </p:nvSpPr>
            <p:spPr>
              <a:xfrm>
                <a:off x="3275463" y="1187355"/>
                <a:ext cx="4209399" cy="737463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de-DE" dirty="0">
                    <a:solidFill>
                      <a:srgbClr val="FFC000"/>
                    </a:solidFill>
                    <a:latin typeface="Arial Narrow" panose="020B0606020202030204" pitchFamily="34" charset="0"/>
                  </a:rPr>
                  <a:t>Sprachlich- literarisch- künstlerisches Aufgabenfeld:</a:t>
                </a:r>
              </a:p>
              <a:p>
                <a:pPr>
                  <a:defRPr/>
                </a:pPr>
                <a:r>
                  <a:rPr lang="de-DE" dirty="0">
                    <a:solidFill>
                      <a:srgbClr val="FFC000"/>
                    </a:solidFill>
                    <a:latin typeface="Arial Narrow" panose="020B0606020202030204" pitchFamily="34" charset="0"/>
                  </a:rPr>
                  <a:t>Deutsch, Englisch, Französisch</a:t>
                </a:r>
                <a:r>
                  <a:rPr lang="hu-HU">
                    <a:solidFill>
                      <a:srgbClr val="FFC000"/>
                    </a:solidFill>
                    <a:latin typeface="Arial Narrow" panose="020B0606020202030204" pitchFamily="34" charset="0"/>
                  </a:rPr>
                  <a:t>, Ungarisch</a:t>
                </a:r>
                <a:endParaRPr lang="de-DE" dirty="0">
                  <a:solidFill>
                    <a:srgbClr val="FFC000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9" name="Textfeld 8">
                <a:extLst>
                  <a:ext uri="{FF2B5EF4-FFF2-40B4-BE49-F238E27FC236}">
                    <a16:creationId xmlns:a16="http://schemas.microsoft.com/office/drawing/2014/main" id="{3715BBD3-BEBB-4149-B191-EF3571449791}"/>
                  </a:ext>
                </a:extLst>
              </p:cNvPr>
              <p:cNvSpPr txBox="1"/>
              <p:nvPr/>
            </p:nvSpPr>
            <p:spPr>
              <a:xfrm>
                <a:off x="3275463" y="2090381"/>
                <a:ext cx="4209399" cy="737463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de-DE" dirty="0">
                    <a:solidFill>
                      <a:srgbClr val="FF99FF"/>
                    </a:solidFill>
                    <a:latin typeface="Arial Narrow" panose="020B0606020202030204" pitchFamily="34" charset="0"/>
                  </a:rPr>
                  <a:t>Gesellschaftswissenschaftliches Aufgabenfeld:</a:t>
                </a:r>
              </a:p>
              <a:p>
                <a:pPr>
                  <a:defRPr/>
                </a:pPr>
                <a:r>
                  <a:rPr lang="de-DE" dirty="0">
                    <a:solidFill>
                      <a:srgbClr val="FF99FF"/>
                    </a:solidFill>
                    <a:latin typeface="Arial Narrow" panose="020B0606020202030204" pitchFamily="34" charset="0"/>
                  </a:rPr>
                  <a:t>Geschichte, Erdkunde, Sozialkunde</a:t>
                </a:r>
                <a:r>
                  <a:rPr lang="hu-HU" dirty="0">
                    <a:solidFill>
                      <a:srgbClr val="FF99FF"/>
                    </a:solidFill>
                    <a:latin typeface="Arial Narrow" panose="020B0606020202030204" pitchFamily="34" charset="0"/>
                  </a:rPr>
                  <a:t>, Ethik</a:t>
                </a:r>
                <a:r>
                  <a:rPr lang="de-DE" dirty="0">
                    <a:solidFill>
                      <a:srgbClr val="FF99FF"/>
                    </a:solidFill>
                    <a:latin typeface="Arial Narrow" panose="020B0606020202030204" pitchFamily="34" charset="0"/>
                  </a:rPr>
                  <a:t> </a:t>
                </a:r>
              </a:p>
            </p:txBody>
          </p:sp>
          <p:sp>
            <p:nvSpPr>
              <p:cNvPr id="10" name="Textfeld 9">
                <a:extLst>
                  <a:ext uri="{FF2B5EF4-FFF2-40B4-BE49-F238E27FC236}">
                    <a16:creationId xmlns:a16="http://schemas.microsoft.com/office/drawing/2014/main" id="{D9E814BA-8354-49E0-A630-6A7C3838F5AB}"/>
                  </a:ext>
                </a:extLst>
              </p:cNvPr>
              <p:cNvSpPr txBox="1"/>
              <p:nvPr/>
            </p:nvSpPr>
            <p:spPr>
              <a:xfrm>
                <a:off x="3275463" y="2993409"/>
                <a:ext cx="4209399" cy="737463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de-DE" dirty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Arial Narrow" panose="020B0606020202030204" pitchFamily="34" charset="0"/>
                  </a:rPr>
                  <a:t>Mathematisch- naturwissenschaftliches Aufgabenfeld:</a:t>
                </a:r>
              </a:p>
              <a:p>
                <a:pPr>
                  <a:defRPr/>
                </a:pPr>
                <a:r>
                  <a:rPr lang="de-DE" dirty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Arial Narrow" panose="020B0606020202030204" pitchFamily="34" charset="0"/>
                  </a:rPr>
                  <a:t>Mathematik, Physik, Biologie, Chemie</a:t>
                </a:r>
              </a:p>
            </p:txBody>
          </p:sp>
        </p:grpSp>
      </p:grpSp>
      <p:sp>
        <p:nvSpPr>
          <p:cNvPr id="11" name="Rechteck 10">
            <a:extLst>
              <a:ext uri="{FF2B5EF4-FFF2-40B4-BE49-F238E27FC236}">
                <a16:creationId xmlns:a16="http://schemas.microsoft.com/office/drawing/2014/main" id="{E24DF733-EB33-451A-9EFF-BB5B1602F3A1}"/>
              </a:ext>
            </a:extLst>
          </p:cNvPr>
          <p:cNvSpPr/>
          <p:nvPr/>
        </p:nvSpPr>
        <p:spPr>
          <a:xfrm>
            <a:off x="1081088" y="1085850"/>
            <a:ext cx="6981825" cy="249713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de-DE" b="1" dirty="0">
                <a:solidFill>
                  <a:schemeClr val="tx1"/>
                </a:solidFill>
                <a:latin typeface="Arial Narrow" panose="020B0606020202030204" pitchFamily="34" charset="0"/>
              </a:rPr>
              <a:t>Bedingungen: 3 schriftliche, 2 mündliche Prüfungsfächer</a:t>
            </a:r>
          </a:p>
          <a:p>
            <a:pPr marL="285750" indent="-285750">
              <a:buFont typeface="Courier New" panose="02070309020205020404" pitchFamily="49" charset="0"/>
              <a:buChar char="o"/>
              <a:defRPr/>
            </a:pPr>
            <a:r>
              <a:rPr lang="de-DE" dirty="0">
                <a:solidFill>
                  <a:schemeClr val="tx1"/>
                </a:solidFill>
                <a:latin typeface="Arial Narrow" panose="020B0606020202030204" pitchFamily="34" charset="0"/>
              </a:rPr>
              <a:t>1. Prüfungsfach: Deutsch</a:t>
            </a:r>
          </a:p>
          <a:p>
            <a:pPr marL="285750" indent="-285750">
              <a:buFont typeface="Courier New" panose="02070309020205020404" pitchFamily="49" charset="0"/>
              <a:buChar char="o"/>
              <a:defRPr/>
            </a:pPr>
            <a:r>
              <a:rPr lang="de-DE" dirty="0">
                <a:solidFill>
                  <a:schemeClr val="tx1"/>
                </a:solidFill>
                <a:latin typeface="Arial Narrow" panose="020B0606020202030204" pitchFamily="34" charset="0"/>
              </a:rPr>
              <a:t>Aus </a:t>
            </a:r>
            <a:r>
              <a:rPr lang="de-DE" b="1" dirty="0">
                <a:solidFill>
                  <a:schemeClr val="tx1"/>
                </a:solidFill>
                <a:latin typeface="Arial Narrow" panose="020B0606020202030204" pitchFamily="34" charset="0"/>
              </a:rPr>
              <a:t>jedem</a:t>
            </a:r>
            <a:r>
              <a:rPr lang="de-DE" dirty="0">
                <a:solidFill>
                  <a:schemeClr val="tx1"/>
                </a:solidFill>
                <a:latin typeface="Arial Narrow" panose="020B0606020202030204" pitchFamily="34" charset="0"/>
              </a:rPr>
              <a:t> AF muss ein Fach vertreten sein</a:t>
            </a:r>
          </a:p>
          <a:p>
            <a:pPr marL="285750" indent="-285750">
              <a:buFont typeface="Courier New" panose="02070309020205020404" pitchFamily="49" charset="0"/>
              <a:buChar char="o"/>
              <a:defRPr/>
            </a:pPr>
            <a:r>
              <a:rPr lang="de-DE" dirty="0">
                <a:solidFill>
                  <a:schemeClr val="tx1"/>
                </a:solidFill>
                <a:latin typeface="Arial Narrow" panose="020B0606020202030204" pitchFamily="34" charset="0"/>
              </a:rPr>
              <a:t>Fächer der schriftlichen Abiturprüfung müssen aus</a:t>
            </a:r>
            <a:br>
              <a:rPr lang="de-DE" b="1" dirty="0">
                <a:solidFill>
                  <a:schemeClr val="tx1"/>
                </a:solidFill>
                <a:latin typeface="Arial Narrow" panose="020B0606020202030204" pitchFamily="34" charset="0"/>
              </a:rPr>
            </a:br>
            <a:r>
              <a:rPr lang="de-DE" b="1" dirty="0">
                <a:solidFill>
                  <a:schemeClr val="tx1"/>
                </a:solidFill>
                <a:latin typeface="Arial Narrow" panose="020B0606020202030204" pitchFamily="34" charset="0"/>
              </a:rPr>
              <a:t>mindestens zwei AF </a:t>
            </a:r>
            <a:r>
              <a:rPr lang="de-DE" dirty="0">
                <a:solidFill>
                  <a:schemeClr val="tx1"/>
                </a:solidFill>
                <a:latin typeface="Arial Narrow" panose="020B0606020202030204" pitchFamily="34" charset="0"/>
              </a:rPr>
              <a:t>gewählt werden </a:t>
            </a:r>
          </a:p>
          <a:p>
            <a:pPr marL="285750" indent="-285750">
              <a:buFont typeface="Courier New" panose="02070309020205020404" pitchFamily="49" charset="0"/>
              <a:buChar char="o"/>
              <a:defRPr/>
            </a:pPr>
            <a:r>
              <a:rPr lang="de-DE" dirty="0">
                <a:solidFill>
                  <a:schemeClr val="tx1"/>
                </a:solidFill>
                <a:latin typeface="Arial Narrow" panose="020B0606020202030204" pitchFamily="34" charset="0"/>
              </a:rPr>
              <a:t>4. und 5. Prüfungsfach sind mündliche Prüfungsfächer: 4. PF: klassische mündliche Prüfung; 5. PF: Präsentationsprüfung</a:t>
            </a:r>
          </a:p>
          <a:p>
            <a:pPr marL="285750" indent="-285750">
              <a:buFont typeface="Courier New" panose="02070309020205020404" pitchFamily="49" charset="0"/>
              <a:buChar char="o"/>
              <a:defRPr/>
            </a:pPr>
            <a:endParaRPr lang="de-DE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>
            <a:extLst>
              <a:ext uri="{FF2B5EF4-FFF2-40B4-BE49-F238E27FC236}">
                <a16:creationId xmlns:a16="http://schemas.microsoft.com/office/drawing/2014/main" id="{800C82C3-D190-5C3A-C40E-B06A1AE89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altLang="de-DE"/>
          </a:p>
        </p:txBody>
      </p:sp>
      <p:pic>
        <p:nvPicPr>
          <p:cNvPr id="14339" name="Inhaltsplatzhalter 4">
            <a:extLst>
              <a:ext uri="{FF2B5EF4-FFF2-40B4-BE49-F238E27FC236}">
                <a16:creationId xmlns:a16="http://schemas.microsoft.com/office/drawing/2014/main" id="{A332B463-4B72-EE7F-677B-840E42A3A75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341313"/>
            <a:ext cx="4364038" cy="6232525"/>
          </a:xfrm>
        </p:spPr>
      </p:pic>
      <p:pic>
        <p:nvPicPr>
          <p:cNvPr id="14340" name="Content Placeholder 4">
            <a:extLst>
              <a:ext uri="{FF2B5EF4-FFF2-40B4-BE49-F238E27FC236}">
                <a16:creationId xmlns:a16="http://schemas.microsoft.com/office/drawing/2014/main" id="{82850A10-B991-96AB-1FD0-AD0D05E2FD7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663" y="341313"/>
            <a:ext cx="4278312" cy="6232525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DIA">
  <a:themeElements>
    <a:clrScheme name="Blau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A" id="{C4350CD8-3ABB-4D1B-96AE-AD7401D4EFBB}" vid="{9025CB93-A2DA-431C-ABAD-24561BC178E6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DIA</Template>
  <TotalTime>0</TotalTime>
  <Words>2238</Words>
  <Application>Microsoft Office PowerPoint</Application>
  <PresentationFormat>Diavetítés a képernyőre (4:3 oldalarány)</PresentationFormat>
  <Paragraphs>665</Paragraphs>
  <Slides>35</Slides>
  <Notes>2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8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35</vt:i4>
      </vt:variant>
    </vt:vector>
  </HeadingPairs>
  <TitlesOfParts>
    <vt:vector size="44" baseType="lpstr">
      <vt:lpstr>Arial</vt:lpstr>
      <vt:lpstr>Arial Narrow</vt:lpstr>
      <vt:lpstr>Calibri</vt:lpstr>
      <vt:lpstr>Chiller</vt:lpstr>
      <vt:lpstr>Courier New</vt:lpstr>
      <vt:lpstr>Times New Roman</vt:lpstr>
      <vt:lpstr>Wingdings</vt:lpstr>
      <vt:lpstr>Wingdings 2</vt:lpstr>
      <vt:lpstr>DIA</vt:lpstr>
      <vt:lpstr>Informationsabend  zur Wahl der Prüfungsfächer und  zur Berechnung der Abiturnote für die Oberstufe</vt:lpstr>
      <vt:lpstr>Aufbau der Oberstufe</vt:lpstr>
      <vt:lpstr>Versäumnisse und Entschuldigungspraxis</vt:lpstr>
      <vt:lpstr>PowerPoint-bemutató</vt:lpstr>
      <vt:lpstr>Anforderungen des deutschen Systems</vt:lpstr>
      <vt:lpstr>Anforderungen des „Doppelabiturs“</vt:lpstr>
      <vt:lpstr>Das Deutsche Internationale Abitur</vt:lpstr>
      <vt:lpstr>Das Deutsche Internationale Abitur</vt:lpstr>
      <vt:lpstr>PowerPoint-bemutató</vt:lpstr>
      <vt:lpstr>Anmeldung zur Abiturprüfung: Bis zum 15.09.2026</vt:lpstr>
      <vt:lpstr>Neuerung Abitur 2027</vt:lpstr>
      <vt:lpstr>Neuerung Abitur 2027</vt:lpstr>
      <vt:lpstr>Die Allgemeine Hochschulreife</vt:lpstr>
      <vt:lpstr>Einzubringende Halbjahresleistungen</vt:lpstr>
      <vt:lpstr>PowerPoint-bemutató</vt:lpstr>
      <vt:lpstr>Einzubringende Kurse Folgende Regelungen gelten für das Einbringen und Streichen von 36 einzubringenden Kursen in der Qualifikationsstufe im deutschen Zweig: (Alle Kurse der 5 PF müssen eingebracht werden. Es dürfen keine Einzelkurse eingebracht werden.)</vt:lpstr>
      <vt:lpstr>Einzubringende Kurse Folgende Regelungen gelten für das Einbringen und Streichen von 36 einzubringenden Kursen in der Qualifikationsstufe im ungarischen Zweig: (Alle Kurse der 5 PF müssen eingebracht werden. Es dürfen keine Einzelkurse eingebracht werden.)</vt:lpstr>
      <vt:lpstr>PowerPoint-bemutató</vt:lpstr>
      <vt:lpstr>Teilqualifikation A-Prüfungsergebnisse</vt:lpstr>
      <vt:lpstr>1,0?- das Gesamtergebnis Berechnung der Gesamtqualifikation</vt:lpstr>
      <vt:lpstr>„nicht bestanden“</vt:lpstr>
      <vt:lpstr>    Fall1: Die obligatorische Prüfung im 4. Fach  Fall 2: Die obligatorische Prüfung im 5. Fach (Präsentationsprüfung)  Fall 3: Zusätzliche mündliche Abiturprüfungen (ZMAP) in den Fächern des schriftlichen Abiturs, wenn die Bedingungen des Prüfungsbereichs noch nicht erfüllt sind.  Fall 4: Freiwillige zusätzliche mündliche Abiturprüfungen (ZMAP) in den Fächern des schriftlichen Abiturs zur Verbesserung der Abi-Note. (Vorsicht auch Verschlechterung ist möglich!)    </vt:lpstr>
      <vt:lpstr>Tabelle zur Errechnung der Gesamtnote von schriftlicher und mündlicher Prüfung</vt:lpstr>
      <vt:lpstr>Link</vt:lpstr>
      <vt:lpstr>A magyar rendszerű vizsga</vt:lpstr>
      <vt:lpstr>A magyar tantárgyi vizsga értékelése</vt:lpstr>
      <vt:lpstr>Magyar érettségi bizonyítvány</vt:lpstr>
      <vt:lpstr>Az érettségi vizsga osztályzatai</vt:lpstr>
      <vt:lpstr>A magyar vizsgaeredmények átszámítása német pontokra</vt:lpstr>
      <vt:lpstr>A német pontok átszámítása magyar vizsgaeredményekre</vt:lpstr>
      <vt:lpstr>        Felvételi pontszámítás  Jelentkezési határidő: 2027. február 15.   1. Érettségi pontok (két vizsgatárgy %-os eredménye)  2. Tanulmányi pontok  - középiskolai osztályzatok (11. és 12. osztály év vége)  - érettségi átlag (vizsgatárgyak %-os átlaga)  3. Intézményi pontok (nyelvvizsga, emelt szintű vizsga stb.)          </vt:lpstr>
      <vt:lpstr>Tanulmányi pontok (11. és 12. év vége)</vt:lpstr>
      <vt:lpstr>Vizsgatárgyak – vizsgaszintek I. </vt:lpstr>
      <vt:lpstr>Vizsgatárgyak – vizsgaszintek II.</vt:lpstr>
      <vt:lpstr>További információ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Informationsabend zur Fächerwahl für die Oberstufe</dc:title>
  <dc:creator>Petra</dc:creator>
  <cp:lastModifiedBy>András Kulcsár</cp:lastModifiedBy>
  <cp:revision>268</cp:revision>
  <cp:lastPrinted>2023-09-11T09:37:40Z</cp:lastPrinted>
  <dcterms:created xsi:type="dcterms:W3CDTF">2012-02-04T14:33:41Z</dcterms:created>
  <dcterms:modified xsi:type="dcterms:W3CDTF">2026-09-09T09:44:10Z</dcterms:modified>
</cp:coreProperties>
</file>